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g" ContentType="vide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65" r:id="rId4"/>
    <p:sldId id="258" r:id="rId5"/>
    <p:sldId id="302" r:id="rId6"/>
    <p:sldId id="318" r:id="rId7"/>
    <p:sldId id="260" r:id="rId8"/>
    <p:sldId id="312" r:id="rId9"/>
    <p:sldId id="316" r:id="rId10"/>
    <p:sldId id="303" r:id="rId11"/>
    <p:sldId id="304" r:id="rId12"/>
    <p:sldId id="305" r:id="rId13"/>
    <p:sldId id="298" r:id="rId14"/>
    <p:sldId id="301" r:id="rId15"/>
    <p:sldId id="300" r:id="rId16"/>
    <p:sldId id="299" r:id="rId17"/>
    <p:sldId id="307" r:id="rId18"/>
    <p:sldId id="308" r:id="rId19"/>
    <p:sldId id="309" r:id="rId20"/>
    <p:sldId id="310" r:id="rId21"/>
    <p:sldId id="311" r:id="rId22"/>
    <p:sldId id="313" r:id="rId23"/>
    <p:sldId id="306" r:id="rId24"/>
    <p:sldId id="314" r:id="rId25"/>
    <p:sldId id="315" r:id="rId26"/>
    <p:sldId id="3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62"/>
    <p:restoredTop sz="95728"/>
  </p:normalViewPr>
  <p:slideViewPr>
    <p:cSldViewPr snapToGrid="0" snapToObjects="1" showGuides="1">
      <p:cViewPr varScale="1">
        <p:scale>
          <a:sx n="85" d="100"/>
          <a:sy n="85" d="100"/>
        </p:scale>
        <p:origin x="200" y="4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89C19-6E5E-954C-836D-B33C372B56A4}" type="datetimeFigureOut">
              <a:rPr lang="en-US" smtClean="0"/>
              <a:t>10/26/22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858BB-CA5B-4C4F-9BB4-B963326FC889}" type="slidenum">
              <a:rPr lang="en-US" smtClean="0"/>
              <a:t>‹#›</a:t>
            </a:fld>
            <a:endParaRPr lang="en-US"/>
          </a:p>
        </p:txBody>
      </p:sp>
    </p:spTree>
    <p:extLst>
      <p:ext uri="{BB962C8B-B14F-4D97-AF65-F5344CB8AC3E}">
        <p14:creationId xmlns:p14="http://schemas.microsoft.com/office/powerpoint/2010/main" val="1774542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64962F3-4EB5-C544-AA77-C3E66638B5C6}"/>
              </a:ext>
            </a:extLst>
          </p:cNvPr>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D78A65B-1364-7540-905E-56ED30B831CC}" type="slidenum">
              <a:rPr lang="en-US" altLang="en-US" sz="1200">
                <a:latin typeface="Calibri" panose="020F0502020204030204" pitchFamily="34" charset="0"/>
              </a:rPr>
              <a:pPr eaLnBrk="1" hangingPunct="1"/>
              <a:t>4</a:t>
            </a:fld>
            <a:endParaRPr lang="en-US" altLang="en-US" sz="1200">
              <a:latin typeface="Calibri" panose="020F0502020204030204" pitchFamily="34" charset="0"/>
            </a:endParaRPr>
          </a:p>
        </p:txBody>
      </p:sp>
      <p:sp>
        <p:nvSpPr>
          <p:cNvPr id="17411" name="Rectangle 2">
            <a:extLst>
              <a:ext uri="{FF2B5EF4-FFF2-40B4-BE49-F238E27FC236}">
                <a16:creationId xmlns:a16="http://schemas.microsoft.com/office/drawing/2014/main" id="{25363EA5-3957-5F4F-AA96-87578F17B1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a:extLst>
              <a:ext uri="{FF2B5EF4-FFF2-40B4-BE49-F238E27FC236}">
                <a16:creationId xmlns:a16="http://schemas.microsoft.com/office/drawing/2014/main" id="{6F088267-FC84-CF49-A745-D7E3504858FB}"/>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809CAEB-EB93-3343-9FE7-98C02C6FB4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C52CB4A8-8EB7-6B45-9DAC-F5262482DF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a:lstStyle/>
          <a:p>
            <a:pPr eaLnBrk="1" hangingPunct="1">
              <a:spcBef>
                <a:spcPct val="0"/>
              </a:spcBef>
            </a:pPr>
            <a:endParaRPr lang="en-US"/>
          </a:p>
        </p:txBody>
      </p:sp>
    </p:spTree>
    <p:extLst>
      <p:ext uri="{BB962C8B-B14F-4D97-AF65-F5344CB8AC3E}">
        <p14:creationId xmlns:p14="http://schemas.microsoft.com/office/powerpoint/2010/main" val="137219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a:lstStyle/>
          <a:p>
            <a:pPr eaLnBrk="1" hangingPunct="1">
              <a:spcBef>
                <a:spcPct val="0"/>
              </a:spcBef>
            </a:pPr>
            <a:endParaRPr lang="en-US"/>
          </a:p>
        </p:txBody>
      </p:sp>
    </p:spTree>
    <p:extLst>
      <p:ext uri="{BB962C8B-B14F-4D97-AF65-F5344CB8AC3E}">
        <p14:creationId xmlns:p14="http://schemas.microsoft.com/office/powerpoint/2010/main" val="183198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70D6-AC43-5C49-9C0F-9EC0ABBC38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7439E1-7298-964A-9F6F-0F9897A650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675940-C60A-B741-96DF-CE9F5618D968}"/>
              </a:ext>
            </a:extLst>
          </p:cNvPr>
          <p:cNvSpPr>
            <a:spLocks noGrp="1"/>
          </p:cNvSpPr>
          <p:nvPr>
            <p:ph type="dt" sz="half" idx="10"/>
          </p:nvPr>
        </p:nvSpPr>
        <p:spPr/>
        <p:txBody>
          <a:bodyPr/>
          <a:lstStyle/>
          <a:p>
            <a:fld id="{5E9491C7-73EA-DE49-B4C9-16963DD06547}" type="datetime1">
              <a:rPr lang="en-US" smtClean="0"/>
              <a:t>10/26/22</a:t>
            </a:fld>
            <a:endParaRPr lang="en-US"/>
          </a:p>
        </p:txBody>
      </p:sp>
      <p:sp>
        <p:nvSpPr>
          <p:cNvPr id="5" name="Footer Placeholder 4">
            <a:extLst>
              <a:ext uri="{FF2B5EF4-FFF2-40B4-BE49-F238E27FC236}">
                <a16:creationId xmlns:a16="http://schemas.microsoft.com/office/drawing/2014/main" id="{D2D92464-EE83-264E-9542-1AAF51AE1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020C7-0FAC-1B45-840B-9451F8465842}"/>
              </a:ext>
            </a:extLst>
          </p:cNvPr>
          <p:cNvSpPr>
            <a:spLocks noGrp="1"/>
          </p:cNvSpPr>
          <p:nvPr>
            <p:ph type="sldNum" sz="quarter" idx="12"/>
          </p:nvPr>
        </p:nvSpPr>
        <p:spPr/>
        <p:txBody>
          <a:bodyPr/>
          <a:lstStyle/>
          <a:p>
            <a:fld id="{EC42D0B6-2745-CB42-BE97-07C946EEB8B9}" type="slidenum">
              <a:rPr lang="en-US" smtClean="0"/>
              <a:t>‹#›</a:t>
            </a:fld>
            <a:endParaRPr lang="en-US"/>
          </a:p>
        </p:txBody>
      </p:sp>
    </p:spTree>
    <p:extLst>
      <p:ext uri="{BB962C8B-B14F-4D97-AF65-F5344CB8AC3E}">
        <p14:creationId xmlns:p14="http://schemas.microsoft.com/office/powerpoint/2010/main" val="423665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99A2-9B85-6948-A328-6D93CB5F4A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B1BEB1-07EA-044B-BEF0-72A51C6AF6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5733EA-1B02-4246-8E65-13C3311F8CEB}"/>
              </a:ext>
            </a:extLst>
          </p:cNvPr>
          <p:cNvSpPr>
            <a:spLocks noGrp="1"/>
          </p:cNvSpPr>
          <p:nvPr>
            <p:ph type="dt" sz="half" idx="10"/>
          </p:nvPr>
        </p:nvSpPr>
        <p:spPr/>
        <p:txBody>
          <a:bodyPr/>
          <a:lstStyle/>
          <a:p>
            <a:fld id="{E44F70F6-267A-084D-99E6-DB71445718A3}" type="datetime1">
              <a:rPr lang="en-US" smtClean="0"/>
              <a:t>10/26/22</a:t>
            </a:fld>
            <a:endParaRPr lang="en-US"/>
          </a:p>
        </p:txBody>
      </p:sp>
      <p:sp>
        <p:nvSpPr>
          <p:cNvPr id="5" name="Footer Placeholder 4">
            <a:extLst>
              <a:ext uri="{FF2B5EF4-FFF2-40B4-BE49-F238E27FC236}">
                <a16:creationId xmlns:a16="http://schemas.microsoft.com/office/drawing/2014/main" id="{982CE4F3-F13A-004F-B811-156A9DD1F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E65FC-6FE3-8248-B335-2EA604D06925}"/>
              </a:ext>
            </a:extLst>
          </p:cNvPr>
          <p:cNvSpPr>
            <a:spLocks noGrp="1"/>
          </p:cNvSpPr>
          <p:nvPr>
            <p:ph type="sldNum" sz="quarter" idx="12"/>
          </p:nvPr>
        </p:nvSpPr>
        <p:spPr/>
        <p:txBody>
          <a:bodyPr/>
          <a:lstStyle/>
          <a:p>
            <a:fld id="{EC42D0B6-2745-CB42-BE97-07C946EEB8B9}" type="slidenum">
              <a:rPr lang="en-US" smtClean="0"/>
              <a:t>‹#›</a:t>
            </a:fld>
            <a:endParaRPr lang="en-US"/>
          </a:p>
        </p:txBody>
      </p:sp>
    </p:spTree>
    <p:extLst>
      <p:ext uri="{BB962C8B-B14F-4D97-AF65-F5344CB8AC3E}">
        <p14:creationId xmlns:p14="http://schemas.microsoft.com/office/powerpoint/2010/main" val="1978585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7707F2-DB0E-FE42-984E-38410C723B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A99829-0CF7-F048-9402-45A4037BA0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F44AA-3232-794E-BD55-D3A04771756C}"/>
              </a:ext>
            </a:extLst>
          </p:cNvPr>
          <p:cNvSpPr>
            <a:spLocks noGrp="1"/>
          </p:cNvSpPr>
          <p:nvPr>
            <p:ph type="dt" sz="half" idx="10"/>
          </p:nvPr>
        </p:nvSpPr>
        <p:spPr/>
        <p:txBody>
          <a:bodyPr/>
          <a:lstStyle/>
          <a:p>
            <a:fld id="{23871C2D-0407-3646-B927-779007DD8916}" type="datetime1">
              <a:rPr lang="en-US" smtClean="0"/>
              <a:t>10/26/22</a:t>
            </a:fld>
            <a:endParaRPr lang="en-US"/>
          </a:p>
        </p:txBody>
      </p:sp>
      <p:sp>
        <p:nvSpPr>
          <p:cNvPr id="5" name="Footer Placeholder 4">
            <a:extLst>
              <a:ext uri="{FF2B5EF4-FFF2-40B4-BE49-F238E27FC236}">
                <a16:creationId xmlns:a16="http://schemas.microsoft.com/office/drawing/2014/main" id="{7EB0480E-E440-E948-A621-AA646DBB6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6C29D-B921-E542-BB21-CC888ED4515C}"/>
              </a:ext>
            </a:extLst>
          </p:cNvPr>
          <p:cNvSpPr>
            <a:spLocks noGrp="1"/>
          </p:cNvSpPr>
          <p:nvPr>
            <p:ph type="sldNum" sz="quarter" idx="12"/>
          </p:nvPr>
        </p:nvSpPr>
        <p:spPr/>
        <p:txBody>
          <a:bodyPr/>
          <a:lstStyle/>
          <a:p>
            <a:fld id="{EC42D0B6-2745-CB42-BE97-07C946EEB8B9}" type="slidenum">
              <a:rPr lang="en-US" smtClean="0"/>
              <a:t>‹#›</a:t>
            </a:fld>
            <a:endParaRPr lang="en-US"/>
          </a:p>
        </p:txBody>
      </p:sp>
    </p:spTree>
    <p:extLst>
      <p:ext uri="{BB962C8B-B14F-4D97-AF65-F5344CB8AC3E}">
        <p14:creationId xmlns:p14="http://schemas.microsoft.com/office/powerpoint/2010/main" val="30888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A13F3-2431-824B-B0B0-7C676EFB4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AE1AB-F9BE-1F49-B247-D011DF53B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DE4DE-2E17-1D4D-8C73-6CF9D90DDA9E}"/>
              </a:ext>
            </a:extLst>
          </p:cNvPr>
          <p:cNvSpPr>
            <a:spLocks noGrp="1"/>
          </p:cNvSpPr>
          <p:nvPr>
            <p:ph type="dt" sz="half" idx="10"/>
          </p:nvPr>
        </p:nvSpPr>
        <p:spPr/>
        <p:txBody>
          <a:bodyPr/>
          <a:lstStyle/>
          <a:p>
            <a:fld id="{5D4AAD90-5C5D-FA47-B36E-DFC2D78369BC}" type="datetime1">
              <a:rPr lang="en-US" smtClean="0"/>
              <a:t>10/26/22</a:t>
            </a:fld>
            <a:endParaRPr lang="en-US"/>
          </a:p>
        </p:txBody>
      </p:sp>
      <p:sp>
        <p:nvSpPr>
          <p:cNvPr id="5" name="Footer Placeholder 4">
            <a:extLst>
              <a:ext uri="{FF2B5EF4-FFF2-40B4-BE49-F238E27FC236}">
                <a16:creationId xmlns:a16="http://schemas.microsoft.com/office/drawing/2014/main" id="{1FD0B093-389C-5C42-83A4-48BFE28B5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93EF1-DAF2-F345-9CF1-EEC070B7D4B2}"/>
              </a:ext>
            </a:extLst>
          </p:cNvPr>
          <p:cNvSpPr>
            <a:spLocks noGrp="1"/>
          </p:cNvSpPr>
          <p:nvPr>
            <p:ph type="sldNum" sz="quarter" idx="12"/>
          </p:nvPr>
        </p:nvSpPr>
        <p:spPr/>
        <p:txBody>
          <a:bodyPr/>
          <a:lstStyle/>
          <a:p>
            <a:fld id="{EC42D0B6-2745-CB42-BE97-07C946EEB8B9}" type="slidenum">
              <a:rPr lang="en-US" smtClean="0"/>
              <a:t>‹#›</a:t>
            </a:fld>
            <a:endParaRPr lang="en-US"/>
          </a:p>
        </p:txBody>
      </p:sp>
    </p:spTree>
    <p:extLst>
      <p:ext uri="{BB962C8B-B14F-4D97-AF65-F5344CB8AC3E}">
        <p14:creationId xmlns:p14="http://schemas.microsoft.com/office/powerpoint/2010/main" val="3120641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213E-FAFC-DB44-A86C-A705C30D55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379F3-7AB1-F744-A29A-019E762403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E0AEB1-ED56-254D-BA7B-BE30D086F57D}"/>
              </a:ext>
            </a:extLst>
          </p:cNvPr>
          <p:cNvSpPr>
            <a:spLocks noGrp="1"/>
          </p:cNvSpPr>
          <p:nvPr>
            <p:ph type="dt" sz="half" idx="10"/>
          </p:nvPr>
        </p:nvSpPr>
        <p:spPr/>
        <p:txBody>
          <a:bodyPr/>
          <a:lstStyle/>
          <a:p>
            <a:fld id="{8251469A-6F6E-4C4B-8A7C-21B193468E35}" type="datetime1">
              <a:rPr lang="en-US" smtClean="0"/>
              <a:t>10/26/22</a:t>
            </a:fld>
            <a:endParaRPr lang="en-US"/>
          </a:p>
        </p:txBody>
      </p:sp>
      <p:sp>
        <p:nvSpPr>
          <p:cNvPr id="5" name="Footer Placeholder 4">
            <a:extLst>
              <a:ext uri="{FF2B5EF4-FFF2-40B4-BE49-F238E27FC236}">
                <a16:creationId xmlns:a16="http://schemas.microsoft.com/office/drawing/2014/main" id="{2AF3637A-672B-DA44-8A5C-08FDED5C9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F18CB-809F-804B-9C2E-06933E3D0616}"/>
              </a:ext>
            </a:extLst>
          </p:cNvPr>
          <p:cNvSpPr>
            <a:spLocks noGrp="1"/>
          </p:cNvSpPr>
          <p:nvPr>
            <p:ph type="sldNum" sz="quarter" idx="12"/>
          </p:nvPr>
        </p:nvSpPr>
        <p:spPr/>
        <p:txBody>
          <a:bodyPr/>
          <a:lstStyle/>
          <a:p>
            <a:fld id="{EC42D0B6-2745-CB42-BE97-07C946EEB8B9}" type="slidenum">
              <a:rPr lang="en-US" smtClean="0"/>
              <a:t>‹#›</a:t>
            </a:fld>
            <a:endParaRPr lang="en-US"/>
          </a:p>
        </p:txBody>
      </p:sp>
    </p:spTree>
    <p:extLst>
      <p:ext uri="{BB962C8B-B14F-4D97-AF65-F5344CB8AC3E}">
        <p14:creationId xmlns:p14="http://schemas.microsoft.com/office/powerpoint/2010/main" val="1171005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156EE-8B78-ED4D-BAA7-D55E20C84A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3907FE-A7AB-7844-8D5E-40085583FC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888907-D63C-DB4B-BF8A-7759A50FE8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98C7DE-A17A-5E42-A498-76888C452252}"/>
              </a:ext>
            </a:extLst>
          </p:cNvPr>
          <p:cNvSpPr>
            <a:spLocks noGrp="1"/>
          </p:cNvSpPr>
          <p:nvPr>
            <p:ph type="dt" sz="half" idx="10"/>
          </p:nvPr>
        </p:nvSpPr>
        <p:spPr/>
        <p:txBody>
          <a:bodyPr/>
          <a:lstStyle/>
          <a:p>
            <a:fld id="{8CAEA42A-45A4-3A41-856F-C0B61378CBD5}" type="datetime1">
              <a:rPr lang="en-US" smtClean="0"/>
              <a:t>10/26/22</a:t>
            </a:fld>
            <a:endParaRPr lang="en-US"/>
          </a:p>
        </p:txBody>
      </p:sp>
      <p:sp>
        <p:nvSpPr>
          <p:cNvPr id="6" name="Footer Placeholder 5">
            <a:extLst>
              <a:ext uri="{FF2B5EF4-FFF2-40B4-BE49-F238E27FC236}">
                <a16:creationId xmlns:a16="http://schemas.microsoft.com/office/drawing/2014/main" id="{4D64F799-0CBF-4C47-87C6-6E4D112E70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0B88C-1227-A04B-B757-25E1D317C7BE}"/>
              </a:ext>
            </a:extLst>
          </p:cNvPr>
          <p:cNvSpPr>
            <a:spLocks noGrp="1"/>
          </p:cNvSpPr>
          <p:nvPr>
            <p:ph type="sldNum" sz="quarter" idx="12"/>
          </p:nvPr>
        </p:nvSpPr>
        <p:spPr/>
        <p:txBody>
          <a:bodyPr/>
          <a:lstStyle/>
          <a:p>
            <a:fld id="{EC42D0B6-2745-CB42-BE97-07C946EEB8B9}" type="slidenum">
              <a:rPr lang="en-US" smtClean="0"/>
              <a:t>‹#›</a:t>
            </a:fld>
            <a:endParaRPr lang="en-US"/>
          </a:p>
        </p:txBody>
      </p:sp>
    </p:spTree>
    <p:extLst>
      <p:ext uri="{BB962C8B-B14F-4D97-AF65-F5344CB8AC3E}">
        <p14:creationId xmlns:p14="http://schemas.microsoft.com/office/powerpoint/2010/main" val="942801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E7EC9-550D-E646-A3A3-66F1AEBCB0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B090C0-8CD4-AA47-BF31-23E543A812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DC0436-4562-7A45-9D8F-425825151D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203B27-3938-9A45-9CCF-9E20008FE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64BF04-FA54-6A4A-A90D-A1BD92750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EFA9E9-952D-BE48-B80D-79FD81500DD5}"/>
              </a:ext>
            </a:extLst>
          </p:cNvPr>
          <p:cNvSpPr>
            <a:spLocks noGrp="1"/>
          </p:cNvSpPr>
          <p:nvPr>
            <p:ph type="dt" sz="half" idx="10"/>
          </p:nvPr>
        </p:nvSpPr>
        <p:spPr/>
        <p:txBody>
          <a:bodyPr/>
          <a:lstStyle/>
          <a:p>
            <a:fld id="{B75FB3C1-CA0A-8E46-91E4-A78366C1C722}" type="datetime1">
              <a:rPr lang="en-US" smtClean="0"/>
              <a:t>10/26/22</a:t>
            </a:fld>
            <a:endParaRPr lang="en-US"/>
          </a:p>
        </p:txBody>
      </p:sp>
      <p:sp>
        <p:nvSpPr>
          <p:cNvPr id="8" name="Footer Placeholder 7">
            <a:extLst>
              <a:ext uri="{FF2B5EF4-FFF2-40B4-BE49-F238E27FC236}">
                <a16:creationId xmlns:a16="http://schemas.microsoft.com/office/drawing/2014/main" id="{C49B6CCF-FA0A-B147-ACD4-13978E2347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49F78A-8BC4-554E-B1F7-5B622D9E4D82}"/>
              </a:ext>
            </a:extLst>
          </p:cNvPr>
          <p:cNvSpPr>
            <a:spLocks noGrp="1"/>
          </p:cNvSpPr>
          <p:nvPr>
            <p:ph type="sldNum" sz="quarter" idx="12"/>
          </p:nvPr>
        </p:nvSpPr>
        <p:spPr/>
        <p:txBody>
          <a:bodyPr/>
          <a:lstStyle/>
          <a:p>
            <a:fld id="{EC42D0B6-2745-CB42-BE97-07C946EEB8B9}" type="slidenum">
              <a:rPr lang="en-US" smtClean="0"/>
              <a:t>‹#›</a:t>
            </a:fld>
            <a:endParaRPr lang="en-US"/>
          </a:p>
        </p:txBody>
      </p:sp>
    </p:spTree>
    <p:extLst>
      <p:ext uri="{BB962C8B-B14F-4D97-AF65-F5344CB8AC3E}">
        <p14:creationId xmlns:p14="http://schemas.microsoft.com/office/powerpoint/2010/main" val="3359928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C24D-6CA0-AB40-8008-54FEDE4357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D36AE0-3C85-FC42-8486-6A2FA9538078}"/>
              </a:ext>
            </a:extLst>
          </p:cNvPr>
          <p:cNvSpPr>
            <a:spLocks noGrp="1"/>
          </p:cNvSpPr>
          <p:nvPr>
            <p:ph type="dt" sz="half" idx="10"/>
          </p:nvPr>
        </p:nvSpPr>
        <p:spPr/>
        <p:txBody>
          <a:bodyPr/>
          <a:lstStyle/>
          <a:p>
            <a:fld id="{3B570569-AFC5-3044-8EEE-05E204952604}" type="datetime1">
              <a:rPr lang="en-US" smtClean="0"/>
              <a:t>10/26/22</a:t>
            </a:fld>
            <a:endParaRPr lang="en-US"/>
          </a:p>
        </p:txBody>
      </p:sp>
      <p:sp>
        <p:nvSpPr>
          <p:cNvPr id="4" name="Footer Placeholder 3">
            <a:extLst>
              <a:ext uri="{FF2B5EF4-FFF2-40B4-BE49-F238E27FC236}">
                <a16:creationId xmlns:a16="http://schemas.microsoft.com/office/drawing/2014/main" id="{B86E0351-B21F-0F44-A68A-9D3A032559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2193A8-42AE-3647-8842-F4A844E3D52F}"/>
              </a:ext>
            </a:extLst>
          </p:cNvPr>
          <p:cNvSpPr>
            <a:spLocks noGrp="1"/>
          </p:cNvSpPr>
          <p:nvPr>
            <p:ph type="sldNum" sz="quarter" idx="12"/>
          </p:nvPr>
        </p:nvSpPr>
        <p:spPr/>
        <p:txBody>
          <a:bodyPr/>
          <a:lstStyle/>
          <a:p>
            <a:fld id="{EC42D0B6-2745-CB42-BE97-07C946EEB8B9}" type="slidenum">
              <a:rPr lang="en-US" smtClean="0"/>
              <a:t>‹#›</a:t>
            </a:fld>
            <a:endParaRPr lang="en-US"/>
          </a:p>
        </p:txBody>
      </p:sp>
    </p:spTree>
    <p:extLst>
      <p:ext uri="{BB962C8B-B14F-4D97-AF65-F5344CB8AC3E}">
        <p14:creationId xmlns:p14="http://schemas.microsoft.com/office/powerpoint/2010/main" val="1928427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860FF2-E8A0-2949-8BD0-4B86F06D689C}"/>
              </a:ext>
            </a:extLst>
          </p:cNvPr>
          <p:cNvSpPr>
            <a:spLocks noGrp="1"/>
          </p:cNvSpPr>
          <p:nvPr>
            <p:ph type="dt" sz="half" idx="10"/>
          </p:nvPr>
        </p:nvSpPr>
        <p:spPr/>
        <p:txBody>
          <a:bodyPr/>
          <a:lstStyle/>
          <a:p>
            <a:fld id="{D894D3FF-887A-6041-9FBD-8552289DDA3F}" type="datetime1">
              <a:rPr lang="en-US" smtClean="0"/>
              <a:t>10/26/22</a:t>
            </a:fld>
            <a:endParaRPr lang="en-US"/>
          </a:p>
        </p:txBody>
      </p:sp>
      <p:sp>
        <p:nvSpPr>
          <p:cNvPr id="3" name="Footer Placeholder 2">
            <a:extLst>
              <a:ext uri="{FF2B5EF4-FFF2-40B4-BE49-F238E27FC236}">
                <a16:creationId xmlns:a16="http://schemas.microsoft.com/office/drawing/2014/main" id="{53296D6D-DA93-C349-B7A5-FACB243BE8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E7B1FD-04DD-B74C-8F81-0AB8310143B5}"/>
              </a:ext>
            </a:extLst>
          </p:cNvPr>
          <p:cNvSpPr>
            <a:spLocks noGrp="1"/>
          </p:cNvSpPr>
          <p:nvPr>
            <p:ph type="sldNum" sz="quarter" idx="12"/>
          </p:nvPr>
        </p:nvSpPr>
        <p:spPr/>
        <p:txBody>
          <a:bodyPr/>
          <a:lstStyle/>
          <a:p>
            <a:fld id="{EC42D0B6-2745-CB42-BE97-07C946EEB8B9}" type="slidenum">
              <a:rPr lang="en-US" smtClean="0"/>
              <a:t>‹#›</a:t>
            </a:fld>
            <a:endParaRPr lang="en-US"/>
          </a:p>
        </p:txBody>
      </p:sp>
    </p:spTree>
    <p:extLst>
      <p:ext uri="{BB962C8B-B14F-4D97-AF65-F5344CB8AC3E}">
        <p14:creationId xmlns:p14="http://schemas.microsoft.com/office/powerpoint/2010/main" val="3205667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9A23-0EC3-7342-B935-F03C7F46EA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8D77B-589C-944E-BF7D-0D7B355C48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61CB8B-A102-4040-A5A6-9E00A61FB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D029B-603E-EA4F-9A3F-A3D87E25531F}"/>
              </a:ext>
            </a:extLst>
          </p:cNvPr>
          <p:cNvSpPr>
            <a:spLocks noGrp="1"/>
          </p:cNvSpPr>
          <p:nvPr>
            <p:ph type="dt" sz="half" idx="10"/>
          </p:nvPr>
        </p:nvSpPr>
        <p:spPr/>
        <p:txBody>
          <a:bodyPr/>
          <a:lstStyle/>
          <a:p>
            <a:fld id="{6A3D911A-B406-E54E-8925-35B1D31C38BF}" type="datetime1">
              <a:rPr lang="en-US" smtClean="0"/>
              <a:t>10/26/22</a:t>
            </a:fld>
            <a:endParaRPr lang="en-US"/>
          </a:p>
        </p:txBody>
      </p:sp>
      <p:sp>
        <p:nvSpPr>
          <p:cNvPr id="6" name="Footer Placeholder 5">
            <a:extLst>
              <a:ext uri="{FF2B5EF4-FFF2-40B4-BE49-F238E27FC236}">
                <a16:creationId xmlns:a16="http://schemas.microsoft.com/office/drawing/2014/main" id="{CBF9A1F6-B8BA-EE4A-AD0A-5F9D6A442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647245-47D8-1D43-A937-18B5193D0F5D}"/>
              </a:ext>
            </a:extLst>
          </p:cNvPr>
          <p:cNvSpPr>
            <a:spLocks noGrp="1"/>
          </p:cNvSpPr>
          <p:nvPr>
            <p:ph type="sldNum" sz="quarter" idx="12"/>
          </p:nvPr>
        </p:nvSpPr>
        <p:spPr/>
        <p:txBody>
          <a:bodyPr/>
          <a:lstStyle/>
          <a:p>
            <a:fld id="{EC42D0B6-2745-CB42-BE97-07C946EEB8B9}" type="slidenum">
              <a:rPr lang="en-US" smtClean="0"/>
              <a:t>‹#›</a:t>
            </a:fld>
            <a:endParaRPr lang="en-US"/>
          </a:p>
        </p:txBody>
      </p:sp>
    </p:spTree>
    <p:extLst>
      <p:ext uri="{BB962C8B-B14F-4D97-AF65-F5344CB8AC3E}">
        <p14:creationId xmlns:p14="http://schemas.microsoft.com/office/powerpoint/2010/main" val="849045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FDFED-B185-5245-892C-A69B9B7024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3FB42-46AB-0E47-8A87-BF9DD06733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629762-BDB2-A64F-AB26-D1C4466CD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9D6A1D-48AD-F54C-BD6D-BBC5C7BC3774}"/>
              </a:ext>
            </a:extLst>
          </p:cNvPr>
          <p:cNvSpPr>
            <a:spLocks noGrp="1"/>
          </p:cNvSpPr>
          <p:nvPr>
            <p:ph type="dt" sz="half" idx="10"/>
          </p:nvPr>
        </p:nvSpPr>
        <p:spPr/>
        <p:txBody>
          <a:bodyPr/>
          <a:lstStyle/>
          <a:p>
            <a:fld id="{D9FB9689-A577-704E-939C-DF341C96E1CB}" type="datetime1">
              <a:rPr lang="en-US" smtClean="0"/>
              <a:t>10/26/22</a:t>
            </a:fld>
            <a:endParaRPr lang="en-US"/>
          </a:p>
        </p:txBody>
      </p:sp>
      <p:sp>
        <p:nvSpPr>
          <p:cNvPr id="6" name="Footer Placeholder 5">
            <a:extLst>
              <a:ext uri="{FF2B5EF4-FFF2-40B4-BE49-F238E27FC236}">
                <a16:creationId xmlns:a16="http://schemas.microsoft.com/office/drawing/2014/main" id="{FE37FE41-DE32-CC49-A78A-6EE198AE7E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E4348-B334-1F4E-A5BD-E886472549FD}"/>
              </a:ext>
            </a:extLst>
          </p:cNvPr>
          <p:cNvSpPr>
            <a:spLocks noGrp="1"/>
          </p:cNvSpPr>
          <p:nvPr>
            <p:ph type="sldNum" sz="quarter" idx="12"/>
          </p:nvPr>
        </p:nvSpPr>
        <p:spPr/>
        <p:txBody>
          <a:bodyPr/>
          <a:lstStyle/>
          <a:p>
            <a:fld id="{EC42D0B6-2745-CB42-BE97-07C946EEB8B9}" type="slidenum">
              <a:rPr lang="en-US" smtClean="0"/>
              <a:t>‹#›</a:t>
            </a:fld>
            <a:endParaRPr lang="en-US"/>
          </a:p>
        </p:txBody>
      </p:sp>
    </p:spTree>
    <p:extLst>
      <p:ext uri="{BB962C8B-B14F-4D97-AF65-F5344CB8AC3E}">
        <p14:creationId xmlns:p14="http://schemas.microsoft.com/office/powerpoint/2010/main" val="2223492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855DA4-8735-5D41-9D75-D7D621CBE8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072F3D-90F9-D545-9EBB-30F8444649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4CFE9-4DF9-C845-8FF9-BD2DD987A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096B1-88AF-A14E-9BC3-31C151C0C8D1}" type="datetime1">
              <a:rPr lang="en-US" smtClean="0"/>
              <a:t>10/26/22</a:t>
            </a:fld>
            <a:endParaRPr lang="en-US"/>
          </a:p>
        </p:txBody>
      </p:sp>
      <p:sp>
        <p:nvSpPr>
          <p:cNvPr id="5" name="Footer Placeholder 4">
            <a:extLst>
              <a:ext uri="{FF2B5EF4-FFF2-40B4-BE49-F238E27FC236}">
                <a16:creationId xmlns:a16="http://schemas.microsoft.com/office/drawing/2014/main" id="{CAF809E0-306C-3D49-974B-391806A0D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0CCBFC-39A4-9C40-9A2B-34E1957A9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42D0B6-2745-CB42-BE97-07C946EEB8B9}" type="slidenum">
              <a:rPr lang="en-US" smtClean="0"/>
              <a:t>‹#›</a:t>
            </a:fld>
            <a:endParaRPr lang="en-US"/>
          </a:p>
        </p:txBody>
      </p:sp>
    </p:spTree>
    <p:extLst>
      <p:ext uri="{BB962C8B-B14F-4D97-AF65-F5344CB8AC3E}">
        <p14:creationId xmlns:p14="http://schemas.microsoft.com/office/powerpoint/2010/main" val="4069608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5.gif"/><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0.png"/><Relationship Id="rId5" Type="http://schemas.openxmlformats.org/officeDocument/2006/relationships/image" Target="../media/image29.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31.jp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image" Target="../media/image30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5.png"/><Relationship Id="rId2" Type="http://schemas.microsoft.com/office/2007/relationships/media" Target="../media/media23.m4a"/><Relationship Id="rId1" Type="http://schemas.openxmlformats.org/officeDocument/2006/relationships/video" Target="https://www.youtube.com/embed/2SfHs3O8Y7M?feature=oembed" TargetMode="External"/><Relationship Id="rId6" Type="http://schemas.openxmlformats.org/officeDocument/2006/relationships/image" Target="../media/image35.jpeg"/><Relationship Id="rId5" Type="http://schemas.openxmlformats.org/officeDocument/2006/relationships/hyperlink" Target="https://www.youtube.com/watch?v=2SfHs3O8Y7M" TargetMode="Externa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126/science.1135134" TargetMode="External"/><Relationship Id="rId7" Type="http://schemas.openxmlformats.org/officeDocument/2006/relationships/hyperlink" Target="https://doi.org/10.1175/JAS-D-11-0101.1" TargetMode="External"/><Relationship Id="rId2" Type="http://schemas.openxmlformats.org/officeDocument/2006/relationships/hyperlink" Target="https://doi.org/10.3137/ao.410105" TargetMode="External"/><Relationship Id="rId1" Type="http://schemas.openxmlformats.org/officeDocument/2006/relationships/slideLayout" Target="../slideLayouts/slideLayout2.xml"/><Relationship Id="rId6" Type="http://schemas.openxmlformats.org/officeDocument/2006/relationships/hyperlink" Target="https://doi.org/10.1029/2009GL039908" TargetMode="External"/><Relationship Id="rId5" Type="http://schemas.openxmlformats.org/officeDocument/2006/relationships/hyperlink" Target="https://doi.org/10.1029/2019GL085316" TargetMode="External"/><Relationship Id="rId4" Type="http://schemas.openxmlformats.org/officeDocument/2006/relationships/hyperlink" Target="https://doi.org/10.1002/2014GL062468"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6.m4a"/><Relationship Id="rId7" Type="http://schemas.openxmlformats.org/officeDocument/2006/relationships/image" Target="../media/image10.png"/><Relationship Id="rId2" Type="http://schemas.openxmlformats.org/officeDocument/2006/relationships/video" Target="../media/media5.mpg"/><Relationship Id="rId1" Type="http://schemas.microsoft.com/office/2007/relationships/media" Target="../media/media5.mpg"/><Relationship Id="rId6" Type="http://schemas.openxmlformats.org/officeDocument/2006/relationships/image" Target="../media/image9.png"/><Relationship Id="rId5" Type="http://schemas.openxmlformats.org/officeDocument/2006/relationships/slideLayout" Target="../slideLayouts/slideLayout7.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7.xml"/><Relationship Id="rId7" Type="http://schemas.openxmlformats.org/officeDocument/2006/relationships/image" Target="../media/image15.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0.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udy sky over trees&#10;&#10;Description automatically generated with low confidence">
            <a:extLst>
              <a:ext uri="{FF2B5EF4-FFF2-40B4-BE49-F238E27FC236}">
                <a16:creationId xmlns:a16="http://schemas.microsoft.com/office/drawing/2014/main" id="{62EDC1F6-DDAB-2C42-B843-AC78B4F21973}"/>
              </a:ext>
            </a:extLst>
          </p:cNvPr>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3047" y="10"/>
            <a:ext cx="12191999" cy="6857990"/>
          </a:xfrm>
          <a:prstGeom prst="rect">
            <a:avLst/>
          </a:prstGeom>
          <a:noFill/>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F3BC48-7C8E-784B-AFB9-EA8C5AF6EDBC}"/>
              </a:ext>
            </a:extLst>
          </p:cNvPr>
          <p:cNvSpPr>
            <a:spLocks noGrp="1"/>
          </p:cNvSpPr>
          <p:nvPr>
            <p:ph type="ctrTitle"/>
          </p:nvPr>
        </p:nvSpPr>
        <p:spPr>
          <a:xfrm>
            <a:off x="1251826" y="2109634"/>
            <a:ext cx="10058400" cy="1776086"/>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rPr>
              <a:t>Atmospheric Gravity Waves, and how do we observe them? – Part I</a:t>
            </a:r>
          </a:p>
        </p:txBody>
      </p:sp>
      <p:sp>
        <p:nvSpPr>
          <p:cNvPr id="3" name="Subtitle 2">
            <a:extLst>
              <a:ext uri="{FF2B5EF4-FFF2-40B4-BE49-F238E27FC236}">
                <a16:creationId xmlns:a16="http://schemas.microsoft.com/office/drawing/2014/main" id="{946BC946-3A99-A24E-80CF-A71DA90011D3}"/>
              </a:ext>
            </a:extLst>
          </p:cNvPr>
          <p:cNvSpPr>
            <a:spLocks noGrp="1"/>
          </p:cNvSpPr>
          <p:nvPr>
            <p:ph type="subTitle" idx="1"/>
          </p:nvPr>
        </p:nvSpPr>
        <p:spPr>
          <a:xfrm>
            <a:off x="1251826" y="4189813"/>
            <a:ext cx="10058400" cy="1282707"/>
          </a:xfrm>
          <a:effectLst>
            <a:outerShdw blurRad="50800" dist="38100" dir="2700000" algn="tl" rotWithShape="0">
              <a:prstClr val="black">
                <a:alpha val="40000"/>
              </a:prstClr>
            </a:outerShdw>
          </a:effectLst>
        </p:spPr>
        <p:txBody>
          <a:bodyPr>
            <a:normAutofit/>
          </a:bodyPr>
          <a:lstStyle/>
          <a:p>
            <a:r>
              <a:rPr lang="en-US" dirty="0" err="1">
                <a:solidFill>
                  <a:srgbClr val="FFFFFF"/>
                </a:solidFill>
              </a:rPr>
              <a:t>Jie</a:t>
            </a:r>
            <a:r>
              <a:rPr lang="en-US" dirty="0">
                <a:solidFill>
                  <a:srgbClr val="FFFFFF"/>
                </a:solidFill>
              </a:rPr>
              <a:t> Gong (</a:t>
            </a:r>
            <a:r>
              <a:rPr lang="en-US" dirty="0" err="1">
                <a:solidFill>
                  <a:srgbClr val="FFFFFF"/>
                </a:solidFill>
              </a:rPr>
              <a:t>Jie.Gong@nasa.gov</a:t>
            </a:r>
            <a:r>
              <a:rPr lang="en-US" dirty="0">
                <a:solidFill>
                  <a:srgbClr val="FFFFFF"/>
                </a:solidFill>
              </a:rPr>
              <a:t>)</a:t>
            </a:r>
          </a:p>
          <a:p>
            <a:r>
              <a:rPr lang="en-US" dirty="0">
                <a:solidFill>
                  <a:srgbClr val="FFFFFF"/>
                </a:solidFill>
              </a:rPr>
              <a:t>NASA Goddard Space Flight Center</a:t>
            </a:r>
          </a:p>
        </p:txBody>
      </p:sp>
      <p:pic>
        <p:nvPicPr>
          <p:cNvPr id="7" name="Picture 6" descr="NASA_Logo.gif">
            <a:extLst>
              <a:ext uri="{FF2B5EF4-FFF2-40B4-BE49-F238E27FC236}">
                <a16:creationId xmlns:a16="http://schemas.microsoft.com/office/drawing/2014/main" id="{132645F3-6B3F-ED46-846E-C863A1886DCF}"/>
              </a:ext>
            </a:extLst>
          </p:cNvPr>
          <p:cNvPicPr>
            <a:picLocks noChangeAspect="1"/>
          </p:cNvPicPr>
          <p:nvPr/>
        </p:nvPicPr>
        <p:blipFill>
          <a:blip r:embed="rId5" cstate="print"/>
          <a:stretch>
            <a:fillRect/>
          </a:stretch>
        </p:blipFill>
        <p:spPr>
          <a:xfrm>
            <a:off x="8147665" y="143978"/>
            <a:ext cx="956899" cy="815983"/>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D475AB3F-16D2-0A42-AB26-6EA71589D0D8}"/>
              </a:ext>
            </a:extLst>
          </p:cNvPr>
          <p:cNvPicPr>
            <a:picLocks noChangeAspect="1"/>
          </p:cNvPicPr>
          <p:nvPr/>
        </p:nvPicPr>
        <p:blipFill>
          <a:blip r:embed="rId6"/>
          <a:stretch>
            <a:fillRect/>
          </a:stretch>
        </p:blipFill>
        <p:spPr>
          <a:xfrm>
            <a:off x="10072084" y="363146"/>
            <a:ext cx="1916807" cy="447255"/>
          </a:xfrm>
          <a:prstGeom prst="rect">
            <a:avLst/>
          </a:prstGeom>
        </p:spPr>
      </p:pic>
      <p:pic>
        <p:nvPicPr>
          <p:cNvPr id="12" name="Picture 11" descr="Shape&#10;&#10;Description automatically generated">
            <a:extLst>
              <a:ext uri="{FF2B5EF4-FFF2-40B4-BE49-F238E27FC236}">
                <a16:creationId xmlns:a16="http://schemas.microsoft.com/office/drawing/2014/main" id="{5AE284B0-E2D2-9344-9B7D-593AC3D3500C}"/>
              </a:ext>
            </a:extLst>
          </p:cNvPr>
          <p:cNvPicPr>
            <a:picLocks noChangeAspect="1"/>
          </p:cNvPicPr>
          <p:nvPr/>
        </p:nvPicPr>
        <p:blipFill>
          <a:blip r:embed="rId7"/>
          <a:stretch>
            <a:fillRect/>
          </a:stretch>
        </p:blipFill>
        <p:spPr>
          <a:xfrm>
            <a:off x="9146196" y="130840"/>
            <a:ext cx="838592" cy="815983"/>
          </a:xfrm>
          <a:prstGeom prst="rect">
            <a:avLst/>
          </a:prstGeom>
        </p:spPr>
      </p:pic>
      <p:sp>
        <p:nvSpPr>
          <p:cNvPr id="5" name="Slide Number Placeholder 4">
            <a:extLst>
              <a:ext uri="{FF2B5EF4-FFF2-40B4-BE49-F238E27FC236}">
                <a16:creationId xmlns:a16="http://schemas.microsoft.com/office/drawing/2014/main" id="{3456B176-C36B-6D4F-91B1-E3FE55AA0AB3}"/>
              </a:ext>
            </a:extLst>
          </p:cNvPr>
          <p:cNvSpPr>
            <a:spLocks noGrp="1"/>
          </p:cNvSpPr>
          <p:nvPr>
            <p:ph type="sldNum" sz="quarter" idx="12"/>
          </p:nvPr>
        </p:nvSpPr>
        <p:spPr/>
        <p:txBody>
          <a:bodyPr/>
          <a:lstStyle/>
          <a:p>
            <a:fld id="{EC42D0B6-2745-CB42-BE97-07C946EEB8B9}" type="slidenum">
              <a:rPr lang="en-US" smtClean="0"/>
              <a:t>1</a:t>
            </a:fld>
            <a:endParaRPr lang="en-US"/>
          </a:p>
        </p:txBody>
      </p:sp>
      <p:pic>
        <p:nvPicPr>
          <p:cNvPr id="6" name="Audio Recording Oct 26, 2022 at 8:53:11 AM" descr="Audio Recording Oct 26, 2022 at 8:53:11 AM">
            <a:hlinkClick r:id="" action="ppaction://media"/>
            <a:extLst>
              <a:ext uri="{FF2B5EF4-FFF2-40B4-BE49-F238E27FC236}">
                <a16:creationId xmlns:a16="http://schemas.microsoft.com/office/drawing/2014/main" id="{489839D3-6478-AA4E-A0FC-64A962F3F2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9026" y="59691"/>
            <a:ext cx="812800" cy="812800"/>
          </a:xfrm>
          <a:prstGeom prst="rect">
            <a:avLst/>
          </a:prstGeom>
        </p:spPr>
      </p:pic>
    </p:spTree>
    <p:extLst>
      <p:ext uri="{BB962C8B-B14F-4D97-AF65-F5344CB8AC3E}">
        <p14:creationId xmlns:p14="http://schemas.microsoft.com/office/powerpoint/2010/main" val="38389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2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medium confidence">
            <a:extLst>
              <a:ext uri="{FF2B5EF4-FFF2-40B4-BE49-F238E27FC236}">
                <a16:creationId xmlns:a16="http://schemas.microsoft.com/office/drawing/2014/main" id="{E57A8A24-74EA-7840-BB3D-842E0FE3072B}"/>
              </a:ext>
            </a:extLst>
          </p:cNvPr>
          <p:cNvPicPr>
            <a:picLocks noChangeAspect="1"/>
          </p:cNvPicPr>
          <p:nvPr/>
        </p:nvPicPr>
        <p:blipFill>
          <a:blip r:embed="rId4"/>
          <a:stretch>
            <a:fillRect/>
          </a:stretch>
        </p:blipFill>
        <p:spPr>
          <a:xfrm>
            <a:off x="1473212" y="1335840"/>
            <a:ext cx="9484082" cy="4860593"/>
          </a:xfrm>
          <a:prstGeom prst="rect">
            <a:avLst/>
          </a:prstGeom>
        </p:spPr>
      </p:pic>
      <p:sp>
        <p:nvSpPr>
          <p:cNvPr id="17" name="TextBox 16">
            <a:extLst>
              <a:ext uri="{FF2B5EF4-FFF2-40B4-BE49-F238E27FC236}">
                <a16:creationId xmlns:a16="http://schemas.microsoft.com/office/drawing/2014/main" id="{180DA486-350A-014B-B408-C30E2CE24731}"/>
              </a:ext>
            </a:extLst>
          </p:cNvPr>
          <p:cNvSpPr txBox="1"/>
          <p:nvPr/>
        </p:nvSpPr>
        <p:spPr>
          <a:xfrm>
            <a:off x="477012" y="6342443"/>
            <a:ext cx="11476482" cy="307777"/>
          </a:xfrm>
          <a:prstGeom prst="rect">
            <a:avLst/>
          </a:prstGeom>
          <a:noFill/>
        </p:spPr>
        <p:txBody>
          <a:bodyPr wrap="square">
            <a:spAutoFit/>
          </a:bodyPr>
          <a:lstStyle/>
          <a:p>
            <a:r>
              <a:rPr lang="en-US" sz="1400" dirty="0">
                <a:solidFill>
                  <a:schemeClr val="bg1"/>
                </a:solidFill>
              </a:rPr>
              <a:t>https://www-</a:t>
            </a:r>
            <a:r>
              <a:rPr lang="en-US" sz="1400" dirty="0" err="1">
                <a:solidFill>
                  <a:schemeClr val="bg1"/>
                </a:solidFill>
              </a:rPr>
              <a:t>calipso.larc.nasa.gov</a:t>
            </a:r>
            <a:r>
              <a:rPr lang="en-US" sz="1400" dirty="0">
                <a:solidFill>
                  <a:schemeClr val="bg1"/>
                </a:solidFill>
              </a:rPr>
              <a:t>/data/BROWSE/production/V4-11/2020-07-08/2020-07-08_01-20-14_V4.11_3_1.png</a:t>
            </a:r>
          </a:p>
        </p:txBody>
      </p:sp>
      <p:sp>
        <p:nvSpPr>
          <p:cNvPr id="7" name="Rounded Rectangle 6">
            <a:extLst>
              <a:ext uri="{FF2B5EF4-FFF2-40B4-BE49-F238E27FC236}">
                <a16:creationId xmlns:a16="http://schemas.microsoft.com/office/drawing/2014/main" id="{EFDFE811-327E-6749-B031-0AE2E6224AD1}"/>
              </a:ext>
            </a:extLst>
          </p:cNvPr>
          <p:cNvSpPr/>
          <p:nvPr/>
        </p:nvSpPr>
        <p:spPr>
          <a:xfrm>
            <a:off x="7290484" y="1810264"/>
            <a:ext cx="2693773" cy="1266568"/>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9117AEE-1902-084B-9A57-E84378140394}"/>
              </a:ext>
            </a:extLst>
          </p:cNvPr>
          <p:cNvSpPr txBox="1"/>
          <p:nvPr/>
        </p:nvSpPr>
        <p:spPr>
          <a:xfrm>
            <a:off x="807335" y="626424"/>
            <a:ext cx="8680581" cy="461665"/>
          </a:xfrm>
          <a:prstGeom prst="rect">
            <a:avLst/>
          </a:prstGeom>
          <a:noFill/>
        </p:spPr>
        <p:txBody>
          <a:bodyPr wrap="none" rtlCol="0">
            <a:spAutoFit/>
          </a:bodyPr>
          <a:lstStyle/>
          <a:p>
            <a:r>
              <a:rPr lang="en-US" sz="2400" dirty="0"/>
              <a:t>Winter polar stratospheric cloud (PSC) – catalyst for ozone depletion</a:t>
            </a:r>
          </a:p>
        </p:txBody>
      </p:sp>
      <p:sp>
        <p:nvSpPr>
          <p:cNvPr id="9" name="TextBox 8">
            <a:extLst>
              <a:ext uri="{FF2B5EF4-FFF2-40B4-BE49-F238E27FC236}">
                <a16:creationId xmlns:a16="http://schemas.microsoft.com/office/drawing/2014/main" id="{8170F798-C2A8-CA49-9148-4D2AE1D181EC}"/>
              </a:ext>
            </a:extLst>
          </p:cNvPr>
          <p:cNvSpPr txBox="1"/>
          <p:nvPr/>
        </p:nvSpPr>
        <p:spPr>
          <a:xfrm>
            <a:off x="4563155" y="1816442"/>
            <a:ext cx="2488823" cy="461665"/>
          </a:xfrm>
          <a:prstGeom prst="rect">
            <a:avLst/>
          </a:prstGeom>
          <a:noFill/>
        </p:spPr>
        <p:txBody>
          <a:bodyPr wrap="none" rtlCol="0">
            <a:spAutoFit/>
          </a:bodyPr>
          <a:lstStyle/>
          <a:p>
            <a:r>
              <a:rPr lang="en-US" sz="2400" dirty="0">
                <a:solidFill>
                  <a:schemeClr val="accent4"/>
                </a:solidFill>
              </a:rPr>
              <a:t>CALIPSO lidar scan</a:t>
            </a:r>
          </a:p>
        </p:txBody>
      </p:sp>
      <p:sp>
        <p:nvSpPr>
          <p:cNvPr id="2" name="Slide Number Placeholder 1">
            <a:extLst>
              <a:ext uri="{FF2B5EF4-FFF2-40B4-BE49-F238E27FC236}">
                <a16:creationId xmlns:a16="http://schemas.microsoft.com/office/drawing/2014/main" id="{7BC3849C-017D-554F-BDEF-F84FE9366AD9}"/>
              </a:ext>
            </a:extLst>
          </p:cNvPr>
          <p:cNvSpPr>
            <a:spLocks noGrp="1"/>
          </p:cNvSpPr>
          <p:nvPr>
            <p:ph type="sldNum" sz="quarter" idx="12"/>
          </p:nvPr>
        </p:nvSpPr>
        <p:spPr/>
        <p:txBody>
          <a:bodyPr/>
          <a:lstStyle/>
          <a:p>
            <a:fld id="{EC42D0B6-2745-CB42-BE97-07C946EEB8B9}" type="slidenum">
              <a:rPr lang="en-US" smtClean="0"/>
              <a:t>10</a:t>
            </a:fld>
            <a:endParaRPr lang="en-US"/>
          </a:p>
        </p:txBody>
      </p:sp>
      <p:pic>
        <p:nvPicPr>
          <p:cNvPr id="3" name="Audio Recording Oct 26, 2022 at 11:14:57 AM" descr="Audio Recording Oct 26, 2022 at 11:14:57 AM">
            <a:hlinkClick r:id="" action="ppaction://media"/>
            <a:extLst>
              <a:ext uri="{FF2B5EF4-FFF2-40B4-BE49-F238E27FC236}">
                <a16:creationId xmlns:a16="http://schemas.microsoft.com/office/drawing/2014/main" id="{F0FF466A-5890-F042-BEB2-F2DAEAA58E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9827" y="-95483"/>
            <a:ext cx="812800" cy="812800"/>
          </a:xfrm>
          <a:prstGeom prst="rect">
            <a:avLst/>
          </a:prstGeom>
        </p:spPr>
      </p:pic>
    </p:spTree>
    <p:extLst>
      <p:ext uri="{BB962C8B-B14F-4D97-AF65-F5344CB8AC3E}">
        <p14:creationId xmlns:p14="http://schemas.microsoft.com/office/powerpoint/2010/main" val="386499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4A64C-6EF9-C64E-8128-6706C0F875CA}"/>
              </a:ext>
            </a:extLst>
          </p:cNvPr>
          <p:cNvPicPr>
            <a:picLocks noChangeAspect="1"/>
          </p:cNvPicPr>
          <p:nvPr/>
        </p:nvPicPr>
        <p:blipFill>
          <a:blip r:embed="rId4"/>
          <a:stretch>
            <a:fillRect/>
          </a:stretch>
        </p:blipFill>
        <p:spPr>
          <a:xfrm>
            <a:off x="609770" y="1779372"/>
            <a:ext cx="6807430" cy="4375493"/>
          </a:xfrm>
          <a:prstGeom prst="rect">
            <a:avLst/>
          </a:prstGeom>
        </p:spPr>
      </p:pic>
      <p:sp>
        <p:nvSpPr>
          <p:cNvPr id="5" name="TextBox 4">
            <a:extLst>
              <a:ext uri="{FF2B5EF4-FFF2-40B4-BE49-F238E27FC236}">
                <a16:creationId xmlns:a16="http://schemas.microsoft.com/office/drawing/2014/main" id="{5E78CAAA-2DD7-4A40-AA36-9A603A6982CF}"/>
              </a:ext>
            </a:extLst>
          </p:cNvPr>
          <p:cNvSpPr txBox="1"/>
          <p:nvPr/>
        </p:nvSpPr>
        <p:spPr>
          <a:xfrm>
            <a:off x="975506" y="1960259"/>
            <a:ext cx="1681871" cy="461665"/>
          </a:xfrm>
          <a:prstGeom prst="rect">
            <a:avLst/>
          </a:prstGeom>
          <a:noFill/>
        </p:spPr>
        <p:txBody>
          <a:bodyPr wrap="none" rtlCol="0">
            <a:spAutoFit/>
          </a:bodyPr>
          <a:lstStyle/>
          <a:p>
            <a:r>
              <a:rPr lang="en-US" sz="2400" dirty="0">
                <a:solidFill>
                  <a:schemeClr val="accent4"/>
                </a:solidFill>
              </a:rPr>
              <a:t>CIPS Albedo</a:t>
            </a:r>
          </a:p>
        </p:txBody>
      </p:sp>
      <p:sp>
        <p:nvSpPr>
          <p:cNvPr id="6" name="Rounded Rectangle 5">
            <a:extLst>
              <a:ext uri="{FF2B5EF4-FFF2-40B4-BE49-F238E27FC236}">
                <a16:creationId xmlns:a16="http://schemas.microsoft.com/office/drawing/2014/main" id="{8AB3462B-BC55-154F-8914-739720C52FEF}"/>
              </a:ext>
            </a:extLst>
          </p:cNvPr>
          <p:cNvSpPr/>
          <p:nvPr/>
        </p:nvSpPr>
        <p:spPr>
          <a:xfrm>
            <a:off x="1309815" y="4436076"/>
            <a:ext cx="1013254" cy="1087394"/>
          </a:xfrm>
          <a:prstGeom prst="round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5053DC-3A24-AE43-9660-FECD8E224C4B}"/>
              </a:ext>
            </a:extLst>
          </p:cNvPr>
          <p:cNvSpPr txBox="1"/>
          <p:nvPr/>
        </p:nvSpPr>
        <p:spPr>
          <a:xfrm>
            <a:off x="678407" y="674460"/>
            <a:ext cx="5556249" cy="830997"/>
          </a:xfrm>
          <a:prstGeom prst="rect">
            <a:avLst/>
          </a:prstGeom>
          <a:noFill/>
        </p:spPr>
        <p:txBody>
          <a:bodyPr wrap="square" rtlCol="0">
            <a:spAutoFit/>
          </a:bodyPr>
          <a:lstStyle/>
          <a:p>
            <a:r>
              <a:rPr lang="en-US" sz="2400" dirty="0"/>
              <a:t>Summer polar mesospheric cloud (PMC) – atomic hydrogen or water vapor</a:t>
            </a:r>
          </a:p>
        </p:txBody>
      </p:sp>
      <p:pic>
        <p:nvPicPr>
          <p:cNvPr id="10" name="Picture 9" descr="A picture containing outdoor, water, nature, night sky&#10;&#10;Description automatically generated">
            <a:extLst>
              <a:ext uri="{FF2B5EF4-FFF2-40B4-BE49-F238E27FC236}">
                <a16:creationId xmlns:a16="http://schemas.microsoft.com/office/drawing/2014/main" id="{0654F00D-C4AA-344D-A974-A22208F666CD}"/>
              </a:ext>
            </a:extLst>
          </p:cNvPr>
          <p:cNvPicPr>
            <a:picLocks noChangeAspect="1"/>
          </p:cNvPicPr>
          <p:nvPr/>
        </p:nvPicPr>
        <p:blipFill>
          <a:blip r:embed="rId5"/>
          <a:stretch>
            <a:fillRect/>
          </a:stretch>
        </p:blipFill>
        <p:spPr>
          <a:xfrm>
            <a:off x="7711290" y="656621"/>
            <a:ext cx="4171642" cy="2607276"/>
          </a:xfrm>
          <a:prstGeom prst="rect">
            <a:avLst/>
          </a:prstGeom>
        </p:spPr>
      </p:pic>
      <p:sp>
        <p:nvSpPr>
          <p:cNvPr id="13" name="TextBox 12">
            <a:extLst>
              <a:ext uri="{FF2B5EF4-FFF2-40B4-BE49-F238E27FC236}">
                <a16:creationId xmlns:a16="http://schemas.microsoft.com/office/drawing/2014/main" id="{1F027ECB-5117-0248-9F2F-C67079DD932E}"/>
              </a:ext>
            </a:extLst>
          </p:cNvPr>
          <p:cNvSpPr txBox="1"/>
          <p:nvPr/>
        </p:nvSpPr>
        <p:spPr>
          <a:xfrm>
            <a:off x="8061606" y="3429000"/>
            <a:ext cx="3821326" cy="523220"/>
          </a:xfrm>
          <a:prstGeom prst="rect">
            <a:avLst/>
          </a:prstGeom>
          <a:noFill/>
        </p:spPr>
        <p:txBody>
          <a:bodyPr wrap="square">
            <a:spAutoFit/>
          </a:bodyPr>
          <a:lstStyle/>
          <a:p>
            <a:r>
              <a:rPr lang="en-US" sz="1400" dirty="0"/>
              <a:t>https://</a:t>
            </a:r>
            <a:r>
              <a:rPr lang="en-US" sz="1400" dirty="0" err="1"/>
              <a:t>ece.vt.edu</a:t>
            </a:r>
            <a:r>
              <a:rPr lang="en-US" sz="1400" dirty="0"/>
              <a:t>/research/annual-report/annual-report-2022/edge-of-</a:t>
            </a:r>
            <a:r>
              <a:rPr lang="en-US" sz="1400" dirty="0" err="1"/>
              <a:t>clouds.html</a:t>
            </a:r>
            <a:endParaRPr lang="en-US" sz="1400" dirty="0"/>
          </a:p>
        </p:txBody>
      </p:sp>
      <p:sp>
        <p:nvSpPr>
          <p:cNvPr id="15" name="TextBox 14">
            <a:extLst>
              <a:ext uri="{FF2B5EF4-FFF2-40B4-BE49-F238E27FC236}">
                <a16:creationId xmlns:a16="http://schemas.microsoft.com/office/drawing/2014/main" id="{517F8BCE-DC86-C14D-9C60-15076C02340A}"/>
              </a:ext>
            </a:extLst>
          </p:cNvPr>
          <p:cNvSpPr txBox="1"/>
          <p:nvPr/>
        </p:nvSpPr>
        <p:spPr>
          <a:xfrm>
            <a:off x="1613232" y="6285896"/>
            <a:ext cx="3255330" cy="369332"/>
          </a:xfrm>
          <a:prstGeom prst="rect">
            <a:avLst/>
          </a:prstGeom>
          <a:noFill/>
        </p:spPr>
        <p:txBody>
          <a:bodyPr wrap="square">
            <a:spAutoFit/>
          </a:bodyPr>
          <a:lstStyle/>
          <a:p>
            <a:r>
              <a:rPr lang="en-US" dirty="0"/>
              <a:t>https://</a:t>
            </a:r>
            <a:r>
              <a:rPr lang="en-US" dirty="0" err="1"/>
              <a:t>lasp.colorado.edu</a:t>
            </a:r>
            <a:r>
              <a:rPr lang="en-US" dirty="0"/>
              <a:t>/aim/</a:t>
            </a:r>
          </a:p>
        </p:txBody>
      </p:sp>
      <p:sp>
        <p:nvSpPr>
          <p:cNvPr id="16" name="Rectangle 15">
            <a:extLst>
              <a:ext uri="{FF2B5EF4-FFF2-40B4-BE49-F238E27FC236}">
                <a16:creationId xmlns:a16="http://schemas.microsoft.com/office/drawing/2014/main" id="{8822B766-7565-3D44-A381-BC183D8CA865}"/>
              </a:ext>
            </a:extLst>
          </p:cNvPr>
          <p:cNvSpPr/>
          <p:nvPr/>
        </p:nvSpPr>
        <p:spPr>
          <a:xfrm rot="20719563">
            <a:off x="8061606" y="4436076"/>
            <a:ext cx="3297284" cy="1446550"/>
          </a:xfrm>
          <a:prstGeom prst="rect">
            <a:avLst/>
          </a:prstGeom>
          <a:noFill/>
        </p:spPr>
        <p:txBody>
          <a:bodyPr wrap="square" lIns="91440" tIns="45720" rIns="91440" bIns="45720">
            <a:spAutoFit/>
          </a:bodyPr>
          <a:lstStyle/>
          <a:p>
            <a:pPr algn="ctr"/>
            <a:r>
              <a:rPr lang="en-US" sz="2200" b="0" cap="none" spc="0" dirty="0">
                <a:ln w="0"/>
                <a:solidFill>
                  <a:schemeClr val="accent1"/>
                </a:solidFill>
                <a:effectLst>
                  <a:outerShdw blurRad="38100" dist="25400" dir="5400000" algn="ctr" rotWithShape="0">
                    <a:srgbClr val="6E747A">
                      <a:alpha val="43000"/>
                    </a:srgbClr>
                  </a:outerShdw>
                </a:effectLst>
              </a:rPr>
              <a:t>Why </a:t>
            </a:r>
            <a:r>
              <a:rPr lang="en-US" sz="2200" dirty="0">
                <a:ln w="0"/>
                <a:solidFill>
                  <a:schemeClr val="accent1"/>
                </a:solidFill>
                <a:effectLst>
                  <a:outerShdw blurRad="38100" dist="25400" dir="5400000" algn="ctr" rotWithShape="0">
                    <a:srgbClr val="6E747A">
                      <a:alpha val="43000"/>
                    </a:srgbClr>
                  </a:outerShdw>
                </a:effectLst>
              </a:rPr>
              <a:t>do </a:t>
            </a:r>
            <a:r>
              <a:rPr lang="en-US" sz="2200" b="0" cap="none" spc="0" dirty="0">
                <a:ln w="0"/>
                <a:solidFill>
                  <a:schemeClr val="accent1"/>
                </a:solidFill>
                <a:effectLst>
                  <a:outerShdw blurRad="38100" dist="25400" dir="5400000" algn="ctr" rotWithShape="0">
                    <a:srgbClr val="6E747A">
                      <a:alpha val="43000"/>
                    </a:srgbClr>
                  </a:outerShdw>
                </a:effectLst>
              </a:rPr>
              <a:t>clouds form in </a:t>
            </a:r>
            <a:r>
              <a:rPr lang="en-US" sz="2200" b="0" cap="none" spc="0" dirty="0">
                <a:ln w="0"/>
                <a:solidFill>
                  <a:schemeClr val="accent2"/>
                </a:solidFill>
                <a:effectLst>
                  <a:outerShdw blurRad="38100" dist="25400" dir="5400000" algn="ctr" rotWithShape="0">
                    <a:srgbClr val="6E747A">
                      <a:alpha val="43000"/>
                    </a:srgbClr>
                  </a:outerShdw>
                </a:effectLst>
              </a:rPr>
              <a:t>winter </a:t>
            </a:r>
            <a:r>
              <a:rPr lang="en-US" sz="2200" b="0" cap="none" spc="0" dirty="0">
                <a:ln w="0"/>
                <a:solidFill>
                  <a:schemeClr val="accent1"/>
                </a:solidFill>
                <a:effectLst>
                  <a:outerShdw blurRad="38100" dist="25400" dir="5400000" algn="ctr" rotWithShape="0">
                    <a:srgbClr val="6E747A">
                      <a:alpha val="43000"/>
                    </a:srgbClr>
                  </a:outerShdw>
                </a:effectLst>
              </a:rPr>
              <a:t>polar stratosphere, but in </a:t>
            </a:r>
            <a:r>
              <a:rPr lang="en-US" sz="2200" b="0" cap="none" spc="0" dirty="0">
                <a:ln w="0"/>
                <a:solidFill>
                  <a:schemeClr val="accent2"/>
                </a:solidFill>
                <a:effectLst>
                  <a:outerShdw blurRad="38100" dist="25400" dir="5400000" algn="ctr" rotWithShape="0">
                    <a:srgbClr val="6E747A">
                      <a:alpha val="43000"/>
                    </a:srgbClr>
                  </a:outerShdw>
                </a:effectLst>
              </a:rPr>
              <a:t>summer</a:t>
            </a:r>
            <a:r>
              <a:rPr lang="en-US" sz="2200" b="0" cap="none" spc="0" dirty="0">
                <a:ln w="0"/>
                <a:solidFill>
                  <a:schemeClr val="accent1"/>
                </a:solidFill>
                <a:effectLst>
                  <a:outerShdw blurRad="38100" dist="25400" dir="5400000" algn="ctr" rotWithShape="0">
                    <a:srgbClr val="6E747A">
                      <a:alpha val="43000"/>
                    </a:srgbClr>
                  </a:outerShdw>
                </a:effectLst>
              </a:rPr>
              <a:t> polar mesosphere?</a:t>
            </a:r>
          </a:p>
        </p:txBody>
      </p:sp>
      <p:sp>
        <p:nvSpPr>
          <p:cNvPr id="2" name="Slide Number Placeholder 1">
            <a:extLst>
              <a:ext uri="{FF2B5EF4-FFF2-40B4-BE49-F238E27FC236}">
                <a16:creationId xmlns:a16="http://schemas.microsoft.com/office/drawing/2014/main" id="{2C2FC52A-F83E-7740-B221-04C89EB1193E}"/>
              </a:ext>
            </a:extLst>
          </p:cNvPr>
          <p:cNvSpPr>
            <a:spLocks noGrp="1"/>
          </p:cNvSpPr>
          <p:nvPr>
            <p:ph type="sldNum" sz="quarter" idx="12"/>
          </p:nvPr>
        </p:nvSpPr>
        <p:spPr/>
        <p:txBody>
          <a:bodyPr/>
          <a:lstStyle/>
          <a:p>
            <a:fld id="{EC42D0B6-2745-CB42-BE97-07C946EEB8B9}" type="slidenum">
              <a:rPr lang="en-US" smtClean="0"/>
              <a:t>11</a:t>
            </a:fld>
            <a:endParaRPr lang="en-US"/>
          </a:p>
        </p:txBody>
      </p:sp>
      <p:pic>
        <p:nvPicPr>
          <p:cNvPr id="3" name="Audio Recording Oct 26, 2022 at 11:16:29 AM" descr="Audio Recording Oct 26, 2022 at 11:16:29 AM">
            <a:hlinkClick r:id="" action="ppaction://media"/>
            <a:extLst>
              <a:ext uri="{FF2B5EF4-FFF2-40B4-BE49-F238E27FC236}">
                <a16:creationId xmlns:a16="http://schemas.microsoft.com/office/drawing/2014/main" id="{17194317-5393-FC4F-9250-4DC2E493BD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962" y="-109665"/>
            <a:ext cx="812800" cy="812800"/>
          </a:xfrm>
          <a:prstGeom prst="rect">
            <a:avLst/>
          </a:prstGeom>
        </p:spPr>
      </p:pic>
    </p:spTree>
    <p:extLst>
      <p:ext uri="{BB962C8B-B14F-4D97-AF65-F5344CB8AC3E}">
        <p14:creationId xmlns:p14="http://schemas.microsoft.com/office/powerpoint/2010/main" val="9098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BF674-A6E5-864B-A817-8EBBD61774A1}"/>
              </a:ext>
            </a:extLst>
          </p:cNvPr>
          <p:cNvGrpSpPr/>
          <p:nvPr/>
        </p:nvGrpSpPr>
        <p:grpSpPr>
          <a:xfrm>
            <a:off x="6232617" y="776543"/>
            <a:ext cx="6098058" cy="4909498"/>
            <a:chOff x="6232617" y="776543"/>
            <a:chExt cx="6098058" cy="4909498"/>
          </a:xfrm>
        </p:grpSpPr>
        <p:sp>
          <p:nvSpPr>
            <p:cNvPr id="5" name="TextBox 4">
              <a:extLst>
                <a:ext uri="{FF2B5EF4-FFF2-40B4-BE49-F238E27FC236}">
                  <a16:creationId xmlns:a16="http://schemas.microsoft.com/office/drawing/2014/main" id="{9060CA09-091B-9E45-8F60-7C3785667377}"/>
                </a:ext>
              </a:extLst>
            </p:cNvPr>
            <p:cNvSpPr txBox="1"/>
            <p:nvPr/>
          </p:nvSpPr>
          <p:spPr>
            <a:xfrm>
              <a:off x="6232617" y="5378264"/>
              <a:ext cx="6098058" cy="307777"/>
            </a:xfrm>
            <a:prstGeom prst="rect">
              <a:avLst/>
            </a:prstGeom>
            <a:noFill/>
          </p:spPr>
          <p:txBody>
            <a:bodyPr wrap="square">
              <a:spAutoFit/>
            </a:bodyPr>
            <a:lstStyle/>
            <a:p>
              <a:r>
                <a:rPr lang="en-US" sz="1400" dirty="0"/>
                <a:t>https://</a:t>
              </a:r>
              <a:r>
                <a:rPr lang="en-US" sz="1400" dirty="0" err="1"/>
                <a:t>lasp.colorado.edu</a:t>
              </a:r>
              <a:r>
                <a:rPr lang="en-US" sz="1400" dirty="0"/>
                <a:t>/home/mag/research/middle-atmosphere-dynamics/</a:t>
              </a:r>
            </a:p>
          </p:txBody>
        </p:sp>
        <p:pic>
          <p:nvPicPr>
            <p:cNvPr id="7" name="Picture 6" descr="Diagram&#10;&#10;Description automatically generated">
              <a:extLst>
                <a:ext uri="{FF2B5EF4-FFF2-40B4-BE49-F238E27FC236}">
                  <a16:creationId xmlns:a16="http://schemas.microsoft.com/office/drawing/2014/main" id="{DABAF8D5-6B5B-F145-97B2-61456B713B03}"/>
                </a:ext>
              </a:extLst>
            </p:cNvPr>
            <p:cNvPicPr>
              <a:picLocks noChangeAspect="1"/>
            </p:cNvPicPr>
            <p:nvPr/>
          </p:nvPicPr>
          <p:blipFill>
            <a:blip r:embed="rId4"/>
            <a:stretch>
              <a:fillRect/>
            </a:stretch>
          </p:blipFill>
          <p:spPr>
            <a:xfrm>
              <a:off x="6384952" y="776543"/>
              <a:ext cx="5456940" cy="4294329"/>
            </a:xfrm>
            <a:prstGeom prst="rect">
              <a:avLst/>
            </a:prstGeom>
          </p:spPr>
        </p:pic>
      </p:grpSp>
      <p:grpSp>
        <p:nvGrpSpPr>
          <p:cNvPr id="10" name="Group 9">
            <a:extLst>
              <a:ext uri="{FF2B5EF4-FFF2-40B4-BE49-F238E27FC236}">
                <a16:creationId xmlns:a16="http://schemas.microsoft.com/office/drawing/2014/main" id="{B96C93E7-B602-EC47-9EFD-DCB705B4AC41}"/>
              </a:ext>
            </a:extLst>
          </p:cNvPr>
          <p:cNvGrpSpPr/>
          <p:nvPr/>
        </p:nvGrpSpPr>
        <p:grpSpPr>
          <a:xfrm>
            <a:off x="487766" y="920397"/>
            <a:ext cx="5142575" cy="4474825"/>
            <a:chOff x="487766" y="920397"/>
            <a:chExt cx="5142575" cy="4474825"/>
          </a:xfrm>
        </p:grpSpPr>
        <p:pic>
          <p:nvPicPr>
            <p:cNvPr id="3" name="Picture 2" descr="Diagram&#10;&#10;Description automatically generated with low confidence">
              <a:extLst>
                <a:ext uri="{FF2B5EF4-FFF2-40B4-BE49-F238E27FC236}">
                  <a16:creationId xmlns:a16="http://schemas.microsoft.com/office/drawing/2014/main" id="{2E2F00D6-1B92-244F-B0F7-163FA5B4F858}"/>
                </a:ext>
              </a:extLst>
            </p:cNvPr>
            <p:cNvPicPr>
              <a:picLocks noChangeAspect="1"/>
            </p:cNvPicPr>
            <p:nvPr/>
          </p:nvPicPr>
          <p:blipFill>
            <a:blip r:embed="rId5"/>
            <a:stretch>
              <a:fillRect/>
            </a:stretch>
          </p:blipFill>
          <p:spPr>
            <a:xfrm>
              <a:off x="487766" y="1566728"/>
              <a:ext cx="5142575" cy="3342674"/>
            </a:xfrm>
            <a:prstGeom prst="rect">
              <a:avLst/>
            </a:prstGeom>
          </p:spPr>
        </p:pic>
        <p:sp>
          <p:nvSpPr>
            <p:cNvPr id="4" name="TextBox 3">
              <a:extLst>
                <a:ext uri="{FF2B5EF4-FFF2-40B4-BE49-F238E27FC236}">
                  <a16:creationId xmlns:a16="http://schemas.microsoft.com/office/drawing/2014/main" id="{2F00C16D-5B18-C941-BA6F-1AF03CF916F0}"/>
                </a:ext>
              </a:extLst>
            </p:cNvPr>
            <p:cNvSpPr txBox="1"/>
            <p:nvPr/>
          </p:nvSpPr>
          <p:spPr>
            <a:xfrm>
              <a:off x="1042174" y="920397"/>
              <a:ext cx="4493025" cy="646331"/>
            </a:xfrm>
            <a:prstGeom prst="rect">
              <a:avLst/>
            </a:prstGeom>
            <a:noFill/>
          </p:spPr>
          <p:txBody>
            <a:bodyPr wrap="none" rtlCol="0">
              <a:spAutoFit/>
            </a:bodyPr>
            <a:lstStyle/>
            <a:p>
              <a:pPr algn="ctr"/>
              <a:r>
                <a:rPr lang="en-US" dirty="0"/>
                <a:t>Mesosphere (87 km) temperature climatology</a:t>
              </a:r>
            </a:p>
            <a:p>
              <a:pPr algn="ctr"/>
              <a:r>
                <a:rPr lang="en-US" dirty="0">
                  <a:solidFill>
                    <a:schemeClr val="accent1"/>
                  </a:solidFill>
                </a:rPr>
                <a:t>Summer pole is the coldest!</a:t>
              </a:r>
            </a:p>
          </p:txBody>
        </p:sp>
        <p:sp>
          <p:nvSpPr>
            <p:cNvPr id="6" name="TextBox 5">
              <a:extLst>
                <a:ext uri="{FF2B5EF4-FFF2-40B4-BE49-F238E27FC236}">
                  <a16:creationId xmlns:a16="http://schemas.microsoft.com/office/drawing/2014/main" id="{59A1A5D0-85AD-6D40-BB7E-7104053C5D4F}"/>
                </a:ext>
              </a:extLst>
            </p:cNvPr>
            <p:cNvSpPr txBox="1"/>
            <p:nvPr/>
          </p:nvSpPr>
          <p:spPr>
            <a:xfrm>
              <a:off x="2543919" y="5025890"/>
              <a:ext cx="3086422" cy="369332"/>
            </a:xfrm>
            <a:prstGeom prst="rect">
              <a:avLst/>
            </a:prstGeom>
            <a:noFill/>
          </p:spPr>
          <p:txBody>
            <a:bodyPr wrap="none" rtlCol="0">
              <a:spAutoFit/>
            </a:bodyPr>
            <a:lstStyle/>
            <a:p>
              <a:r>
                <a:rPr lang="en-US" dirty="0"/>
                <a:t>(Plane et al., 2015, Chem. Rev.)</a:t>
              </a:r>
            </a:p>
          </p:txBody>
        </p:sp>
        <p:sp>
          <p:nvSpPr>
            <p:cNvPr id="8" name="TextBox 7">
              <a:extLst>
                <a:ext uri="{FF2B5EF4-FFF2-40B4-BE49-F238E27FC236}">
                  <a16:creationId xmlns:a16="http://schemas.microsoft.com/office/drawing/2014/main" id="{999F53AA-9EFE-ED46-9764-F8B60EEB23A7}"/>
                </a:ext>
              </a:extLst>
            </p:cNvPr>
            <p:cNvSpPr txBox="1"/>
            <p:nvPr/>
          </p:nvSpPr>
          <p:spPr>
            <a:xfrm>
              <a:off x="2892489" y="4151870"/>
              <a:ext cx="792396" cy="369332"/>
            </a:xfrm>
            <a:prstGeom prst="rect">
              <a:avLst/>
            </a:prstGeom>
            <a:noFill/>
          </p:spPr>
          <p:txBody>
            <a:bodyPr wrap="none" rtlCol="0">
              <a:spAutoFit/>
            </a:bodyPr>
            <a:lstStyle/>
            <a:p>
              <a:r>
                <a:rPr lang="en-US" dirty="0">
                  <a:solidFill>
                    <a:schemeClr val="bg1"/>
                  </a:solidFill>
                </a:rPr>
                <a:t>winter</a:t>
              </a:r>
            </a:p>
          </p:txBody>
        </p:sp>
        <p:sp>
          <p:nvSpPr>
            <p:cNvPr id="9" name="TextBox 8">
              <a:extLst>
                <a:ext uri="{FF2B5EF4-FFF2-40B4-BE49-F238E27FC236}">
                  <a16:creationId xmlns:a16="http://schemas.microsoft.com/office/drawing/2014/main" id="{9B56AC90-BEFD-E946-A719-38D47AD4989A}"/>
                </a:ext>
              </a:extLst>
            </p:cNvPr>
            <p:cNvSpPr txBox="1"/>
            <p:nvPr/>
          </p:nvSpPr>
          <p:spPr>
            <a:xfrm>
              <a:off x="3059053" y="1566728"/>
              <a:ext cx="960519" cy="369332"/>
            </a:xfrm>
            <a:prstGeom prst="rect">
              <a:avLst/>
            </a:prstGeom>
            <a:noFill/>
          </p:spPr>
          <p:txBody>
            <a:bodyPr wrap="none" rtlCol="0">
              <a:spAutoFit/>
            </a:bodyPr>
            <a:lstStyle/>
            <a:p>
              <a:r>
                <a:rPr lang="en-US" dirty="0">
                  <a:solidFill>
                    <a:schemeClr val="bg1"/>
                  </a:solidFill>
                </a:rPr>
                <a:t>summer</a:t>
              </a:r>
            </a:p>
          </p:txBody>
        </p:sp>
      </p:grpSp>
      <p:sp>
        <p:nvSpPr>
          <p:cNvPr id="12" name="Slide Number Placeholder 11">
            <a:extLst>
              <a:ext uri="{FF2B5EF4-FFF2-40B4-BE49-F238E27FC236}">
                <a16:creationId xmlns:a16="http://schemas.microsoft.com/office/drawing/2014/main" id="{9EC219A4-802F-244A-8F8F-47777D5200B2}"/>
              </a:ext>
            </a:extLst>
          </p:cNvPr>
          <p:cNvSpPr>
            <a:spLocks noGrp="1"/>
          </p:cNvSpPr>
          <p:nvPr>
            <p:ph type="sldNum" sz="quarter" idx="12"/>
          </p:nvPr>
        </p:nvSpPr>
        <p:spPr/>
        <p:txBody>
          <a:bodyPr/>
          <a:lstStyle/>
          <a:p>
            <a:fld id="{EC42D0B6-2745-CB42-BE97-07C946EEB8B9}" type="slidenum">
              <a:rPr lang="en-US" smtClean="0"/>
              <a:t>12</a:t>
            </a:fld>
            <a:endParaRPr lang="en-US"/>
          </a:p>
        </p:txBody>
      </p:sp>
      <p:pic>
        <p:nvPicPr>
          <p:cNvPr id="2" name="Audio Recording Oct 26, 2022 at 11:27:06 AM" descr="Audio Recording Oct 26, 2022 at 11:27:06 AM">
            <a:hlinkClick r:id="" action="ppaction://media"/>
            <a:extLst>
              <a:ext uri="{FF2B5EF4-FFF2-40B4-BE49-F238E27FC236}">
                <a16:creationId xmlns:a16="http://schemas.microsoft.com/office/drawing/2014/main" id="{D3846C2F-FE3B-494C-97B9-9A69017660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9374" y="107597"/>
            <a:ext cx="812800" cy="812800"/>
          </a:xfrm>
          <a:prstGeom prst="rect">
            <a:avLst/>
          </a:prstGeom>
        </p:spPr>
      </p:pic>
    </p:spTree>
    <p:extLst>
      <p:ext uri="{BB962C8B-B14F-4D97-AF65-F5344CB8AC3E}">
        <p14:creationId xmlns:p14="http://schemas.microsoft.com/office/powerpoint/2010/main" val="318212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2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265" y="1721662"/>
            <a:ext cx="4942703" cy="2914272"/>
          </a:xfrm>
        </p:spPr>
        <p:txBody>
          <a:bodyPr>
            <a:noAutofit/>
          </a:bodyPr>
          <a:lstStyle/>
          <a:p>
            <a:pPr>
              <a:lnSpc>
                <a:spcPct val="100000"/>
              </a:lnSpc>
              <a:spcBef>
                <a:spcPts val="1600"/>
              </a:spcBef>
            </a:pPr>
            <a:r>
              <a:rPr lang="en-US" sz="2400" b="1" dirty="0">
                <a:solidFill>
                  <a:schemeClr val="accent1"/>
                </a:solidFill>
                <a:latin typeface="Calibri Light" panose="020F0302020204030204"/>
              </a:rPr>
              <a:t>Gravity waves (GWs) serve as a critical mechanism for lower-upper atmosphere coupling through the vertical propagation and breaking</a:t>
            </a:r>
            <a:br>
              <a:rPr lang="en-US" sz="2400" b="1" dirty="0">
                <a:solidFill>
                  <a:schemeClr val="accent1"/>
                </a:solidFill>
                <a:latin typeface="Calibri Light" panose="020F0302020204030204"/>
              </a:rPr>
            </a:br>
            <a:endParaRPr lang="en-US" sz="2400" b="1" dirty="0">
              <a:solidFill>
                <a:schemeClr val="accent1"/>
              </a:solidFill>
              <a:latin typeface="Calibri Light" panose="020F0302020204030204"/>
            </a:endParaRPr>
          </a:p>
          <a:p>
            <a:pPr>
              <a:lnSpc>
                <a:spcPct val="100000"/>
              </a:lnSpc>
              <a:spcBef>
                <a:spcPts val="1600"/>
              </a:spcBef>
            </a:pPr>
            <a:r>
              <a:rPr lang="en-US" sz="2400" dirty="0">
                <a:solidFill>
                  <a:schemeClr val="accent1"/>
                </a:solidFill>
              </a:rPr>
              <a:t>GWs contribute significantly in shaping the mesosphere circulation</a:t>
            </a:r>
          </a:p>
        </p:txBody>
      </p:sp>
      <p:grpSp>
        <p:nvGrpSpPr>
          <p:cNvPr id="5" name="Group 4"/>
          <p:cNvGrpSpPr/>
          <p:nvPr/>
        </p:nvGrpSpPr>
        <p:grpSpPr>
          <a:xfrm>
            <a:off x="6386243" y="1127688"/>
            <a:ext cx="4257675" cy="5212497"/>
            <a:chOff x="4114800" y="1481435"/>
            <a:chExt cx="4257675" cy="5212497"/>
          </a:xfrm>
        </p:grpSpPr>
        <p:pic>
          <p:nvPicPr>
            <p:cNvPr id="1026" name="Picture 2"/>
            <p:cNvPicPr>
              <a:picLocks noChangeAspect="1" noChangeArrowheads="1"/>
            </p:cNvPicPr>
            <p:nvPr/>
          </p:nvPicPr>
          <p:blipFill>
            <a:blip r:embed="rId5" cstate="print"/>
            <a:srcRect/>
            <a:stretch>
              <a:fillRect/>
            </a:stretch>
          </p:blipFill>
          <p:spPr bwMode="auto">
            <a:xfrm>
              <a:off x="4114800" y="1481435"/>
              <a:ext cx="4257675" cy="4945062"/>
            </a:xfrm>
            <a:prstGeom prst="rect">
              <a:avLst/>
            </a:prstGeom>
            <a:noFill/>
            <a:ln w="9525">
              <a:noFill/>
              <a:miter lim="800000"/>
              <a:headEnd/>
              <a:tailEnd/>
            </a:ln>
          </p:spPr>
        </p:pic>
        <p:sp>
          <p:nvSpPr>
            <p:cNvPr id="6" name="TextBox 5"/>
            <p:cNvSpPr txBox="1"/>
            <p:nvPr/>
          </p:nvSpPr>
          <p:spPr>
            <a:xfrm>
              <a:off x="4987284" y="6324600"/>
              <a:ext cx="3318516" cy="369332"/>
            </a:xfrm>
            <a:prstGeom prst="rect">
              <a:avLst/>
            </a:prstGeom>
            <a:noFill/>
          </p:spPr>
          <p:txBody>
            <a:bodyPr wrap="square" rtlCol="0">
              <a:spAutoFit/>
            </a:bodyPr>
            <a:lstStyle/>
            <a:p>
              <a:r>
                <a:rPr lang="en-US" dirty="0"/>
                <a:t>(Kim et al., 2003, </a:t>
              </a:r>
              <a:r>
                <a:rPr lang="en-US" dirty="0" err="1"/>
                <a:t>Atm-Ocn</a:t>
              </a:r>
              <a:r>
                <a:rPr lang="en-US" dirty="0"/>
                <a:t>.)</a:t>
              </a:r>
            </a:p>
          </p:txBody>
        </p:sp>
        <p:sp>
          <p:nvSpPr>
            <p:cNvPr id="15" name="TextBox 14"/>
            <p:cNvSpPr txBox="1"/>
            <p:nvPr/>
          </p:nvSpPr>
          <p:spPr>
            <a:xfrm>
              <a:off x="5206781" y="5506867"/>
              <a:ext cx="393033"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400" b="1" dirty="0"/>
                <a:t>Jet</a:t>
              </a:r>
            </a:p>
          </p:txBody>
        </p:sp>
        <p:sp>
          <p:nvSpPr>
            <p:cNvPr id="16" name="TextBox 15"/>
            <p:cNvSpPr txBox="1"/>
            <p:nvPr/>
          </p:nvSpPr>
          <p:spPr>
            <a:xfrm>
              <a:off x="5715821" y="5863842"/>
              <a:ext cx="1012063"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400" b="1" dirty="0"/>
                <a:t>Convection</a:t>
              </a:r>
            </a:p>
          </p:txBody>
        </p:sp>
        <p:sp>
          <p:nvSpPr>
            <p:cNvPr id="17" name="TextBox 16"/>
            <p:cNvSpPr txBox="1"/>
            <p:nvPr/>
          </p:nvSpPr>
          <p:spPr>
            <a:xfrm>
              <a:off x="7044148" y="6018639"/>
              <a:ext cx="915807" cy="30596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1400" b="1" dirty="0"/>
                <a:t>Mountain</a:t>
              </a:r>
            </a:p>
          </p:txBody>
        </p:sp>
      </p:grpSp>
      <p:sp>
        <p:nvSpPr>
          <p:cNvPr id="10" name="TextBox 9">
            <a:extLst>
              <a:ext uri="{FF2B5EF4-FFF2-40B4-BE49-F238E27FC236}">
                <a16:creationId xmlns:a16="http://schemas.microsoft.com/office/drawing/2014/main" id="{FCB0AF8D-ADA9-0544-808D-F435A0E4639B}"/>
              </a:ext>
            </a:extLst>
          </p:cNvPr>
          <p:cNvSpPr txBox="1"/>
          <p:nvPr/>
        </p:nvSpPr>
        <p:spPr>
          <a:xfrm>
            <a:off x="0" y="850"/>
            <a:ext cx="12192000" cy="859403"/>
          </a:xfrm>
          <a:prstGeom prst="rect">
            <a:avLst/>
          </a:prstGeom>
          <a:solidFill>
            <a:schemeClr val="accent1"/>
          </a:solidFill>
        </p:spPr>
        <p:txBody>
          <a:bodyPr vert="horz" lIns="91440" tIns="45720" rIns="91440" bIns="45720" rtlCol="0" anchor="ctr">
            <a:normAutofit/>
          </a:bodyPr>
          <a:lstStyle>
            <a:lvl1pPr>
              <a:lnSpc>
                <a:spcPct val="90000"/>
              </a:lnSpc>
              <a:spcBef>
                <a:spcPct val="0"/>
              </a:spcBef>
              <a:buNone/>
              <a:defRPr sz="4400">
                <a:solidFill>
                  <a:schemeClr val="bg1"/>
                </a:solidFill>
                <a:latin typeface="+mj-lt"/>
                <a:ea typeface="ＭＳ Ｐゴシック" panose="020B0600070205080204" pitchFamily="34" charset="-128"/>
                <a:cs typeface="+mj-cs"/>
              </a:defRPr>
            </a:lvl1pPr>
          </a:lstStyle>
          <a:p>
            <a:pPr algn="ctr"/>
            <a:r>
              <a:rPr lang="en-US" altLang="zh-CN" dirty="0"/>
              <a:t>3. Major gravity wave sources</a:t>
            </a:r>
          </a:p>
        </p:txBody>
      </p:sp>
      <p:sp>
        <p:nvSpPr>
          <p:cNvPr id="2" name="Slide Number Placeholder 1">
            <a:extLst>
              <a:ext uri="{FF2B5EF4-FFF2-40B4-BE49-F238E27FC236}">
                <a16:creationId xmlns:a16="http://schemas.microsoft.com/office/drawing/2014/main" id="{8D6D959E-D741-9B40-B35B-88DC8F1E72AC}"/>
              </a:ext>
            </a:extLst>
          </p:cNvPr>
          <p:cNvSpPr>
            <a:spLocks noGrp="1"/>
          </p:cNvSpPr>
          <p:nvPr>
            <p:ph type="sldNum" sz="quarter" idx="12"/>
          </p:nvPr>
        </p:nvSpPr>
        <p:spPr/>
        <p:txBody>
          <a:bodyPr/>
          <a:lstStyle/>
          <a:p>
            <a:fld id="{EC42D0B6-2745-CB42-BE97-07C946EEB8B9}" type="slidenum">
              <a:rPr lang="en-US" smtClean="0"/>
              <a:t>13</a:t>
            </a:fld>
            <a:endParaRPr lang="en-US"/>
          </a:p>
        </p:txBody>
      </p:sp>
      <p:pic>
        <p:nvPicPr>
          <p:cNvPr id="4" name="Audio Recording Oct 26, 2022 at 11:30:31 AM" descr="Audio Recording Oct 26, 2022 at 11:30:31 AM">
            <a:hlinkClick r:id="" action="ppaction://media"/>
            <a:extLst>
              <a:ext uri="{FF2B5EF4-FFF2-40B4-BE49-F238E27FC236}">
                <a16:creationId xmlns:a16="http://schemas.microsoft.com/office/drawing/2014/main" id="{45067EFA-1A7B-3E4D-88EF-17B1ABCD2B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2984" y="181171"/>
            <a:ext cx="812800" cy="812800"/>
          </a:xfrm>
          <a:prstGeom prst="rect">
            <a:avLst/>
          </a:prstGeom>
        </p:spPr>
      </p:pic>
    </p:spTree>
    <p:extLst>
      <p:ext uri="{BB962C8B-B14F-4D97-AF65-F5344CB8AC3E}">
        <p14:creationId xmlns:p14="http://schemas.microsoft.com/office/powerpoint/2010/main" val="57097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D983445-8EDC-F045-9454-97F5B8FAA5E3}"/>
              </a:ext>
            </a:extLst>
          </p:cNvPr>
          <p:cNvPicPr>
            <a:picLocks noChangeAspect="1"/>
          </p:cNvPicPr>
          <p:nvPr/>
        </p:nvPicPr>
        <p:blipFill>
          <a:blip r:embed="rId4"/>
          <a:stretch>
            <a:fillRect/>
          </a:stretch>
        </p:blipFill>
        <p:spPr>
          <a:xfrm>
            <a:off x="2259558" y="445756"/>
            <a:ext cx="6589254" cy="5930329"/>
          </a:xfrm>
          <a:prstGeom prst="rect">
            <a:avLst/>
          </a:prstGeom>
        </p:spPr>
      </p:pic>
      <p:sp>
        <p:nvSpPr>
          <p:cNvPr id="6" name="TextBox 5">
            <a:extLst>
              <a:ext uri="{FF2B5EF4-FFF2-40B4-BE49-F238E27FC236}">
                <a16:creationId xmlns:a16="http://schemas.microsoft.com/office/drawing/2014/main" id="{6294AE22-A40E-5F43-92EA-8FFE86DD8CA7}"/>
              </a:ext>
            </a:extLst>
          </p:cNvPr>
          <p:cNvSpPr txBox="1"/>
          <p:nvPr/>
        </p:nvSpPr>
        <p:spPr>
          <a:xfrm>
            <a:off x="9082216" y="1556951"/>
            <a:ext cx="1719702" cy="461665"/>
          </a:xfrm>
          <a:prstGeom prst="rect">
            <a:avLst/>
          </a:prstGeom>
          <a:noFill/>
        </p:spPr>
        <p:txBody>
          <a:bodyPr wrap="none" rtlCol="0">
            <a:spAutoFit/>
          </a:bodyPr>
          <a:lstStyle/>
          <a:p>
            <a:r>
              <a:rPr lang="en-US" sz="2400" dirty="0"/>
              <a:t>Atmosphere</a:t>
            </a:r>
          </a:p>
        </p:txBody>
      </p:sp>
      <p:sp>
        <p:nvSpPr>
          <p:cNvPr id="7" name="TextBox 6">
            <a:extLst>
              <a:ext uri="{FF2B5EF4-FFF2-40B4-BE49-F238E27FC236}">
                <a16:creationId xmlns:a16="http://schemas.microsoft.com/office/drawing/2014/main" id="{2C9D5BD3-79E2-804E-ABF2-580A21388003}"/>
              </a:ext>
            </a:extLst>
          </p:cNvPr>
          <p:cNvSpPr txBox="1"/>
          <p:nvPr/>
        </p:nvSpPr>
        <p:spPr>
          <a:xfrm>
            <a:off x="9185189" y="4267199"/>
            <a:ext cx="981359" cy="461665"/>
          </a:xfrm>
          <a:prstGeom prst="rect">
            <a:avLst/>
          </a:prstGeom>
          <a:noFill/>
        </p:spPr>
        <p:txBody>
          <a:bodyPr wrap="none" rtlCol="0">
            <a:spAutoFit/>
          </a:bodyPr>
          <a:lstStyle/>
          <a:p>
            <a:r>
              <a:rPr lang="en-US" sz="2400" dirty="0"/>
              <a:t>Ocean</a:t>
            </a:r>
          </a:p>
        </p:txBody>
      </p:sp>
      <p:sp>
        <p:nvSpPr>
          <p:cNvPr id="9" name="TextBox 8">
            <a:extLst>
              <a:ext uri="{FF2B5EF4-FFF2-40B4-BE49-F238E27FC236}">
                <a16:creationId xmlns:a16="http://schemas.microsoft.com/office/drawing/2014/main" id="{6EA8DB73-F260-C942-95DC-9DF9635AB0DD}"/>
              </a:ext>
            </a:extLst>
          </p:cNvPr>
          <p:cNvSpPr txBox="1"/>
          <p:nvPr/>
        </p:nvSpPr>
        <p:spPr>
          <a:xfrm>
            <a:off x="7710616" y="6376085"/>
            <a:ext cx="3546389" cy="338554"/>
          </a:xfrm>
          <a:prstGeom prst="rect">
            <a:avLst/>
          </a:prstGeom>
          <a:noFill/>
        </p:spPr>
        <p:txBody>
          <a:bodyPr wrap="square">
            <a:spAutoFit/>
          </a:bodyPr>
          <a:lstStyle/>
          <a:p>
            <a:r>
              <a:rPr lang="en-US" sz="1600" dirty="0"/>
              <a:t>(Sutherland et al., 2019, Phys. Rev. Fluid)</a:t>
            </a:r>
          </a:p>
        </p:txBody>
      </p:sp>
      <p:sp>
        <p:nvSpPr>
          <p:cNvPr id="2" name="Slide Number Placeholder 1">
            <a:extLst>
              <a:ext uri="{FF2B5EF4-FFF2-40B4-BE49-F238E27FC236}">
                <a16:creationId xmlns:a16="http://schemas.microsoft.com/office/drawing/2014/main" id="{F72E4575-B03E-CD49-AB91-F8948529287F}"/>
              </a:ext>
            </a:extLst>
          </p:cNvPr>
          <p:cNvSpPr>
            <a:spLocks noGrp="1"/>
          </p:cNvSpPr>
          <p:nvPr>
            <p:ph type="sldNum" sz="quarter" idx="12"/>
          </p:nvPr>
        </p:nvSpPr>
        <p:spPr/>
        <p:txBody>
          <a:bodyPr/>
          <a:lstStyle/>
          <a:p>
            <a:fld id="{EC42D0B6-2745-CB42-BE97-07C946EEB8B9}" type="slidenum">
              <a:rPr lang="en-US" smtClean="0"/>
              <a:t>14</a:t>
            </a:fld>
            <a:endParaRPr lang="en-US"/>
          </a:p>
        </p:txBody>
      </p:sp>
      <p:pic>
        <p:nvPicPr>
          <p:cNvPr id="3" name="Audio Recording Oct 26, 2022 at 11:33:32 AM" descr="Audio Recording Oct 26, 2022 at 11:33:32 AM">
            <a:hlinkClick r:id="" action="ppaction://media"/>
            <a:extLst>
              <a:ext uri="{FF2B5EF4-FFF2-40B4-BE49-F238E27FC236}">
                <a16:creationId xmlns:a16="http://schemas.microsoft.com/office/drawing/2014/main" id="{7C12DD4F-445D-A349-874C-B411A732EF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3082" y="174469"/>
            <a:ext cx="812800" cy="812800"/>
          </a:xfrm>
          <a:prstGeom prst="rect">
            <a:avLst/>
          </a:prstGeom>
        </p:spPr>
      </p:pic>
    </p:spTree>
    <p:extLst>
      <p:ext uri="{BB962C8B-B14F-4D97-AF65-F5344CB8AC3E}">
        <p14:creationId xmlns:p14="http://schemas.microsoft.com/office/powerpoint/2010/main" val="368657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696" y="882502"/>
            <a:ext cx="6630806" cy="4006112"/>
          </a:xfrm>
          <a:prstGeom prst="rect">
            <a:avLst/>
          </a:prstGeom>
        </p:spPr>
      </p:pic>
      <p:sp>
        <p:nvSpPr>
          <p:cNvPr id="5" name="TextBox 4"/>
          <p:cNvSpPr txBox="1"/>
          <p:nvPr/>
        </p:nvSpPr>
        <p:spPr>
          <a:xfrm>
            <a:off x="2768010" y="2509284"/>
            <a:ext cx="942887" cy="369332"/>
          </a:xfrm>
          <a:prstGeom prst="rect">
            <a:avLst/>
          </a:prstGeom>
          <a:noFill/>
        </p:spPr>
        <p:txBody>
          <a:bodyPr wrap="none" rtlCol="0">
            <a:spAutoFit/>
          </a:bodyPr>
          <a:lstStyle/>
          <a:p>
            <a:r>
              <a:rPr lang="en-US" b="1" dirty="0">
                <a:solidFill>
                  <a:srgbClr val="FFFF00"/>
                </a:solidFill>
              </a:rPr>
              <a:t>Z=11km</a:t>
            </a:r>
          </a:p>
        </p:txBody>
      </p:sp>
      <p:sp>
        <p:nvSpPr>
          <p:cNvPr id="6" name="TextBox 5"/>
          <p:cNvSpPr txBox="1"/>
          <p:nvPr/>
        </p:nvSpPr>
        <p:spPr>
          <a:xfrm>
            <a:off x="6016256" y="2505593"/>
            <a:ext cx="930063" cy="369332"/>
          </a:xfrm>
          <a:prstGeom prst="rect">
            <a:avLst/>
          </a:prstGeom>
          <a:noFill/>
        </p:spPr>
        <p:txBody>
          <a:bodyPr wrap="none" rtlCol="0">
            <a:spAutoFit/>
          </a:bodyPr>
          <a:lstStyle>
            <a:defPPr>
              <a:defRPr lang="en-US"/>
            </a:defPPr>
            <a:lvl1pPr>
              <a:defRPr b="1">
                <a:solidFill>
                  <a:srgbClr val="FFFF00"/>
                </a:solidFill>
              </a:defRPr>
            </a:lvl1pPr>
          </a:lstStyle>
          <a:p>
            <a:r>
              <a:rPr lang="en-US" dirty="0"/>
              <a:t>Z=30km</a:t>
            </a:r>
          </a:p>
        </p:txBody>
      </p:sp>
      <p:sp>
        <p:nvSpPr>
          <p:cNvPr id="7" name="TextBox 6"/>
          <p:cNvSpPr txBox="1"/>
          <p:nvPr/>
        </p:nvSpPr>
        <p:spPr>
          <a:xfrm>
            <a:off x="2768009" y="4426689"/>
            <a:ext cx="930063" cy="369332"/>
          </a:xfrm>
          <a:prstGeom prst="rect">
            <a:avLst/>
          </a:prstGeom>
          <a:noFill/>
        </p:spPr>
        <p:txBody>
          <a:bodyPr wrap="none" rtlCol="0">
            <a:spAutoFit/>
          </a:bodyPr>
          <a:lstStyle>
            <a:defPPr>
              <a:defRPr lang="en-US"/>
            </a:defPPr>
            <a:lvl1pPr>
              <a:defRPr b="1">
                <a:solidFill>
                  <a:srgbClr val="FFFF00"/>
                </a:solidFill>
              </a:defRPr>
            </a:lvl1pPr>
          </a:lstStyle>
          <a:p>
            <a:r>
              <a:rPr lang="en-US" dirty="0"/>
              <a:t>Z=87km</a:t>
            </a:r>
          </a:p>
        </p:txBody>
      </p:sp>
      <p:sp>
        <p:nvSpPr>
          <p:cNvPr id="8" name="TextBox 7"/>
          <p:cNvSpPr txBox="1"/>
          <p:nvPr/>
        </p:nvSpPr>
        <p:spPr>
          <a:xfrm>
            <a:off x="6016255" y="4476750"/>
            <a:ext cx="1047082" cy="369332"/>
          </a:xfrm>
          <a:prstGeom prst="rect">
            <a:avLst/>
          </a:prstGeom>
          <a:noFill/>
        </p:spPr>
        <p:txBody>
          <a:bodyPr wrap="none" rtlCol="0">
            <a:spAutoFit/>
          </a:bodyPr>
          <a:lstStyle>
            <a:defPPr>
              <a:defRPr lang="en-US"/>
            </a:defPPr>
            <a:lvl1pPr>
              <a:defRPr b="1">
                <a:solidFill>
                  <a:srgbClr val="FFFF00"/>
                </a:solidFill>
              </a:defRPr>
            </a:lvl1pPr>
          </a:lstStyle>
          <a:p>
            <a:r>
              <a:rPr lang="en-US" dirty="0"/>
              <a:t>Z=100km</a:t>
            </a:r>
          </a:p>
        </p:txBody>
      </p:sp>
      <p:sp>
        <p:nvSpPr>
          <p:cNvPr id="9" name="TextBox 8"/>
          <p:cNvSpPr txBox="1"/>
          <p:nvPr/>
        </p:nvSpPr>
        <p:spPr>
          <a:xfrm>
            <a:off x="1920270" y="5043195"/>
            <a:ext cx="8351459" cy="646331"/>
          </a:xfrm>
          <a:prstGeom prst="rect">
            <a:avLst/>
          </a:prstGeom>
          <a:noFill/>
        </p:spPr>
        <p:txBody>
          <a:bodyPr wrap="square" rtlCol="0">
            <a:spAutoFit/>
          </a:bodyPr>
          <a:lstStyle/>
          <a:p>
            <a:r>
              <a:rPr lang="en-US" dirty="0"/>
              <a:t>A WACCM-X simulation that illustrates how gravity waves were kicked off by a typhoon to the east of Australia build as they travel toward space (Liu et al., 2014, GRL).  </a:t>
            </a:r>
          </a:p>
        </p:txBody>
      </p:sp>
      <p:sp>
        <p:nvSpPr>
          <p:cNvPr id="2" name="Slide Number Placeholder 1">
            <a:extLst>
              <a:ext uri="{FF2B5EF4-FFF2-40B4-BE49-F238E27FC236}">
                <a16:creationId xmlns:a16="http://schemas.microsoft.com/office/drawing/2014/main" id="{B2029600-6F98-B445-90B0-E5E7EBD2D6B0}"/>
              </a:ext>
            </a:extLst>
          </p:cNvPr>
          <p:cNvSpPr>
            <a:spLocks noGrp="1"/>
          </p:cNvSpPr>
          <p:nvPr>
            <p:ph type="sldNum" sz="quarter" idx="12"/>
          </p:nvPr>
        </p:nvSpPr>
        <p:spPr/>
        <p:txBody>
          <a:bodyPr/>
          <a:lstStyle/>
          <a:p>
            <a:fld id="{EC42D0B6-2745-CB42-BE97-07C946EEB8B9}" type="slidenum">
              <a:rPr lang="en-US" smtClean="0"/>
              <a:t>15</a:t>
            </a:fld>
            <a:endParaRPr lang="en-US"/>
          </a:p>
        </p:txBody>
      </p:sp>
      <p:pic>
        <p:nvPicPr>
          <p:cNvPr id="10" name="Audio Recording Oct 26, 2022 at 11:40:01 AM" descr="Audio Recording Oct 26, 2022 at 11:40:01 AM">
            <a:hlinkClick r:id="" action="ppaction://media"/>
            <a:extLst>
              <a:ext uri="{FF2B5EF4-FFF2-40B4-BE49-F238E27FC236}">
                <a16:creationId xmlns:a16="http://schemas.microsoft.com/office/drawing/2014/main" id="{4A99424C-6741-EB43-90E5-5587596CAA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8092" y="80945"/>
            <a:ext cx="812800" cy="812800"/>
          </a:xfrm>
          <a:prstGeom prst="rect">
            <a:avLst/>
          </a:prstGeom>
        </p:spPr>
      </p:pic>
    </p:spTree>
    <p:extLst>
      <p:ext uri="{BB962C8B-B14F-4D97-AF65-F5344CB8AC3E}">
        <p14:creationId xmlns:p14="http://schemas.microsoft.com/office/powerpoint/2010/main" val="136242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p:cNvSpPr>
          <p:nvPr>
            <p:ph type="body" idx="1"/>
          </p:nvPr>
        </p:nvSpPr>
        <p:spPr>
          <a:xfrm>
            <a:off x="371610" y="1468973"/>
            <a:ext cx="2940106" cy="4494729"/>
          </a:xfrm>
        </p:spPr>
        <p:txBody>
          <a:bodyPr>
            <a:normAutofit/>
          </a:bodyPr>
          <a:lstStyle/>
          <a:p>
            <a:pPr eaLnBrk="1" hangingPunct="1">
              <a:lnSpc>
                <a:spcPct val="100000"/>
              </a:lnSpc>
            </a:pPr>
            <a:endParaRPr lang="en-US" altLang="zh-CN" sz="2100" dirty="0">
              <a:solidFill>
                <a:schemeClr val="accent1"/>
              </a:solidFill>
              <a:latin typeface="Calibri"/>
              <a:ea typeface="宋体" charset="-122"/>
              <a:cs typeface="Calibri"/>
            </a:endParaRPr>
          </a:p>
          <a:p>
            <a:pPr eaLnBrk="1" hangingPunct="1">
              <a:lnSpc>
                <a:spcPct val="100000"/>
              </a:lnSpc>
            </a:pPr>
            <a:r>
              <a:rPr lang="en-US" altLang="zh-CN" sz="2100" dirty="0">
                <a:solidFill>
                  <a:schemeClr val="accent1"/>
                </a:solidFill>
                <a:latin typeface="Calibri"/>
                <a:ea typeface="宋体" charset="-122"/>
                <a:cs typeface="Calibri"/>
              </a:rPr>
              <a:t>Gravity waves are drags to the mean flow</a:t>
            </a:r>
          </a:p>
          <a:p>
            <a:pPr eaLnBrk="1" hangingPunct="1">
              <a:lnSpc>
                <a:spcPct val="100000"/>
              </a:lnSpc>
            </a:pPr>
            <a:r>
              <a:rPr lang="en-US" altLang="zh-CN" sz="2100" dirty="0">
                <a:solidFill>
                  <a:schemeClr val="accent1"/>
                </a:solidFill>
                <a:latin typeface="Calibri"/>
                <a:ea typeface="宋体" charset="-122"/>
                <a:cs typeface="Calibri"/>
              </a:rPr>
              <a:t>Gravity wave drags are currently partially parameterized in state-of-the-art GCMs, which are poorly constrained by observations.</a:t>
            </a:r>
            <a:endParaRPr lang="zh-CN" altLang="en-US" sz="2100" dirty="0">
              <a:solidFill>
                <a:schemeClr val="accent1"/>
              </a:solidFill>
              <a:latin typeface="Calibri"/>
              <a:ea typeface="宋体" charset="-122"/>
              <a:cs typeface="Calibri"/>
            </a:endParaRPr>
          </a:p>
          <a:p>
            <a:pPr eaLnBrk="1" hangingPunct="1">
              <a:lnSpc>
                <a:spcPct val="100000"/>
              </a:lnSpc>
            </a:pPr>
            <a:endParaRPr lang="zh-CN" altLang="en-US" sz="2100" dirty="0">
              <a:solidFill>
                <a:schemeClr val="accent1"/>
              </a:solidFill>
              <a:latin typeface="Calibri"/>
              <a:ea typeface="宋体" charset="-122"/>
              <a:cs typeface="Calibri"/>
            </a:endParaRPr>
          </a:p>
          <a:p>
            <a:pPr eaLnBrk="1" hangingPunct="1">
              <a:lnSpc>
                <a:spcPct val="100000"/>
              </a:lnSpc>
            </a:pPr>
            <a:endParaRPr lang="zh-CN" altLang="en-US" sz="2100" dirty="0">
              <a:solidFill>
                <a:schemeClr val="accent1"/>
              </a:solidFill>
              <a:latin typeface="Calibri"/>
              <a:ea typeface="宋体" charset="-122"/>
              <a:cs typeface="Calibri"/>
            </a:endParaRPr>
          </a:p>
          <a:p>
            <a:pPr eaLnBrk="1" hangingPunct="1">
              <a:lnSpc>
                <a:spcPct val="100000"/>
              </a:lnSpc>
            </a:pPr>
            <a:endParaRPr lang="zh-CN" altLang="en-US" sz="2100" dirty="0">
              <a:solidFill>
                <a:schemeClr val="accent1"/>
              </a:solidFill>
              <a:latin typeface="Calibri"/>
              <a:ea typeface="宋体" charset="-122"/>
              <a:cs typeface="Calibri"/>
            </a:endParaRPr>
          </a:p>
          <a:p>
            <a:pPr eaLnBrk="1" hangingPunct="1">
              <a:lnSpc>
                <a:spcPct val="100000"/>
              </a:lnSpc>
            </a:pPr>
            <a:endParaRPr lang="zh-CN" altLang="en-US" sz="2100" dirty="0">
              <a:solidFill>
                <a:schemeClr val="accent1"/>
              </a:solidFill>
              <a:latin typeface="Calibri"/>
              <a:ea typeface="宋体" charset="-122"/>
              <a:cs typeface="Calibri"/>
            </a:endParaRPr>
          </a:p>
          <a:p>
            <a:pPr eaLnBrk="1" hangingPunct="1">
              <a:lnSpc>
                <a:spcPct val="100000"/>
              </a:lnSpc>
            </a:pPr>
            <a:endParaRPr lang="zh-CN" altLang="en-US" sz="2100" dirty="0">
              <a:solidFill>
                <a:schemeClr val="accent1"/>
              </a:solidFill>
              <a:latin typeface="Calibri"/>
              <a:ea typeface="宋体" charset="-122"/>
              <a:cs typeface="Calibri"/>
            </a:endParaRPr>
          </a:p>
          <a:p>
            <a:pPr eaLnBrk="1" hangingPunct="1">
              <a:lnSpc>
                <a:spcPct val="100000"/>
              </a:lnSpc>
            </a:pPr>
            <a:endParaRPr lang="zh-CN" altLang="en-US" sz="2100" dirty="0">
              <a:solidFill>
                <a:schemeClr val="accent1"/>
              </a:solidFill>
              <a:latin typeface="Calibri"/>
              <a:ea typeface="宋体" charset="-122"/>
              <a:cs typeface="Calibri"/>
            </a:endParaRPr>
          </a:p>
          <a:p>
            <a:pPr eaLnBrk="1" hangingPunct="1">
              <a:lnSpc>
                <a:spcPct val="100000"/>
              </a:lnSpc>
            </a:pPr>
            <a:endParaRPr lang="zh-CN" altLang="en-US" sz="2100" dirty="0">
              <a:solidFill>
                <a:schemeClr val="accent1"/>
              </a:solidFill>
              <a:latin typeface="Calibri"/>
              <a:ea typeface="宋体" charset="-122"/>
              <a:cs typeface="Calibri"/>
            </a:endParaRPr>
          </a:p>
          <a:p>
            <a:pPr eaLnBrk="1" hangingPunct="1">
              <a:lnSpc>
                <a:spcPct val="100000"/>
              </a:lnSpc>
            </a:pPr>
            <a:endParaRPr lang="zh-CN" altLang="en-US" sz="2100" dirty="0">
              <a:solidFill>
                <a:schemeClr val="accent1"/>
              </a:solidFill>
              <a:latin typeface="Calibri"/>
              <a:ea typeface="宋体" charset="-122"/>
              <a:cs typeface="Calibri"/>
            </a:endParaRPr>
          </a:p>
          <a:p>
            <a:pPr eaLnBrk="1" hangingPunct="1">
              <a:lnSpc>
                <a:spcPct val="100000"/>
              </a:lnSpc>
            </a:pPr>
            <a:endParaRPr lang="zh-CN" altLang="en-US" sz="2100" dirty="0">
              <a:solidFill>
                <a:schemeClr val="accent1"/>
              </a:solidFill>
              <a:latin typeface="Calibri"/>
              <a:ea typeface="宋体" charset="-122"/>
              <a:cs typeface="Calibri"/>
            </a:endParaRPr>
          </a:p>
          <a:p>
            <a:pPr eaLnBrk="1" hangingPunct="1">
              <a:lnSpc>
                <a:spcPct val="100000"/>
              </a:lnSpc>
            </a:pPr>
            <a:endParaRPr lang="en-US" altLang="zh-CN" sz="2100" dirty="0">
              <a:solidFill>
                <a:schemeClr val="accent1"/>
              </a:solidFill>
              <a:latin typeface="Calibri"/>
              <a:ea typeface="宋体" charset="-122"/>
              <a:cs typeface="Calibri"/>
            </a:endParaRPr>
          </a:p>
          <a:p>
            <a:pPr eaLnBrk="1" hangingPunct="1">
              <a:lnSpc>
                <a:spcPct val="100000"/>
              </a:lnSpc>
            </a:pPr>
            <a:endParaRPr lang="en-US" altLang="zh-CN" sz="2100" dirty="0">
              <a:solidFill>
                <a:schemeClr val="accent1"/>
              </a:solidFill>
              <a:latin typeface="Calibri"/>
              <a:ea typeface="宋体" charset="-122"/>
              <a:cs typeface="Calibri"/>
            </a:endParaRPr>
          </a:p>
          <a:p>
            <a:pPr eaLnBrk="1" hangingPunct="1">
              <a:lnSpc>
                <a:spcPct val="100000"/>
              </a:lnSpc>
            </a:pPr>
            <a:endParaRPr lang="en-US" altLang="zh-CN" sz="2100" dirty="0">
              <a:solidFill>
                <a:schemeClr val="accent1"/>
              </a:solidFill>
              <a:latin typeface="Calibri"/>
              <a:ea typeface="宋体" charset="-122"/>
              <a:cs typeface="Calibri"/>
            </a:endParaRPr>
          </a:p>
          <a:p>
            <a:pPr eaLnBrk="1" hangingPunct="1">
              <a:lnSpc>
                <a:spcPct val="100000"/>
              </a:lnSpc>
            </a:pPr>
            <a:endParaRPr lang="en-US" altLang="zh-CN" sz="2100" dirty="0">
              <a:solidFill>
                <a:schemeClr val="accent1"/>
              </a:solidFill>
              <a:latin typeface="Calibri"/>
              <a:ea typeface="宋体" charset="-122"/>
              <a:cs typeface="Calibri"/>
            </a:endParaRPr>
          </a:p>
          <a:p>
            <a:pPr eaLnBrk="1" hangingPunct="1">
              <a:lnSpc>
                <a:spcPct val="100000"/>
              </a:lnSpc>
            </a:pPr>
            <a:endParaRPr lang="en-US" altLang="zh-CN" sz="2100" dirty="0">
              <a:solidFill>
                <a:schemeClr val="accent1"/>
              </a:solidFill>
              <a:latin typeface="Calibri"/>
              <a:ea typeface="宋体" charset="-122"/>
              <a:cs typeface="Calibri"/>
            </a:endParaRPr>
          </a:p>
          <a:p>
            <a:pPr eaLnBrk="1" hangingPunct="1">
              <a:lnSpc>
                <a:spcPct val="100000"/>
              </a:lnSpc>
            </a:pPr>
            <a:endParaRPr lang="en-US" altLang="zh-CN" sz="2100" dirty="0">
              <a:solidFill>
                <a:schemeClr val="accent1"/>
              </a:solidFill>
              <a:latin typeface="Calibri"/>
              <a:ea typeface="宋体" charset="-122"/>
              <a:cs typeface="Calibri"/>
            </a:endParaRPr>
          </a:p>
          <a:p>
            <a:pPr eaLnBrk="1" hangingPunct="1">
              <a:lnSpc>
                <a:spcPct val="100000"/>
              </a:lnSpc>
            </a:pPr>
            <a:endParaRPr lang="en-US" altLang="zh-CN" sz="2100" dirty="0">
              <a:solidFill>
                <a:schemeClr val="accent1"/>
              </a:solidFill>
              <a:latin typeface="Calibri"/>
              <a:ea typeface="宋体" charset="-122"/>
              <a:cs typeface="Calibri"/>
            </a:endParaRPr>
          </a:p>
          <a:p>
            <a:pPr eaLnBrk="1" hangingPunct="1">
              <a:lnSpc>
                <a:spcPct val="100000"/>
              </a:lnSpc>
            </a:pPr>
            <a:endParaRPr lang="en-US" altLang="zh-CN" sz="2100" dirty="0">
              <a:solidFill>
                <a:schemeClr val="accent1"/>
              </a:solidFill>
              <a:latin typeface="Calibri"/>
              <a:ea typeface="宋体" charset="-122"/>
              <a:cs typeface="Calibri"/>
            </a:endParaRPr>
          </a:p>
          <a:p>
            <a:pPr eaLnBrk="1" hangingPunct="1">
              <a:lnSpc>
                <a:spcPct val="100000"/>
              </a:lnSpc>
              <a:buFont typeface="Wingdings 2" charset="2"/>
              <a:buNone/>
            </a:pPr>
            <a:endParaRPr lang="en-US" altLang="zh-CN" sz="2100" dirty="0">
              <a:solidFill>
                <a:schemeClr val="accent1"/>
              </a:solidFill>
              <a:latin typeface="Calibri"/>
              <a:ea typeface="宋体" charset="-122"/>
              <a:cs typeface="Calibri"/>
            </a:endParaRPr>
          </a:p>
        </p:txBody>
      </p:sp>
      <p:pic>
        <p:nvPicPr>
          <p:cNvPr id="20483" name="Picture 4"/>
          <p:cNvPicPr>
            <a:picLocks noChangeAspect="1" noChangeArrowheads="1"/>
          </p:cNvPicPr>
          <p:nvPr/>
        </p:nvPicPr>
        <p:blipFill>
          <a:blip r:embed="rId5" cstate="print"/>
          <a:srcRect/>
          <a:stretch>
            <a:fillRect/>
          </a:stretch>
        </p:blipFill>
        <p:spPr bwMode="auto">
          <a:xfrm>
            <a:off x="3387944" y="1700213"/>
            <a:ext cx="7038975" cy="3357562"/>
          </a:xfrm>
          <a:prstGeom prst="rect">
            <a:avLst/>
          </a:prstGeom>
          <a:noFill/>
          <a:ln w="9525">
            <a:noFill/>
            <a:miter lim="800000"/>
            <a:headEnd/>
            <a:tailEnd/>
          </a:ln>
        </p:spPr>
      </p:pic>
      <p:cxnSp>
        <p:nvCxnSpPr>
          <p:cNvPr id="6" name="Straight Arrow Connector 5"/>
          <p:cNvCxnSpPr/>
          <p:nvPr/>
        </p:nvCxnSpPr>
        <p:spPr>
          <a:xfrm rot="5400000" flipH="1" flipV="1">
            <a:off x="5060374" y="4001294"/>
            <a:ext cx="569912"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7845643" y="3286126"/>
            <a:ext cx="2001838" cy="158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3167281" y="3106738"/>
            <a:ext cx="2071687" cy="1588"/>
          </a:xfrm>
          <a:prstGeom prst="straightConnector1">
            <a:avLst/>
          </a:prstGeom>
          <a:ln w="508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5773162" y="3858420"/>
            <a:ext cx="857250" cy="1587"/>
          </a:xfrm>
          <a:prstGeom prst="straightConnector1">
            <a:avLst/>
          </a:prstGeom>
          <a:ln w="508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8525093" y="3178175"/>
            <a:ext cx="2214562" cy="1588"/>
          </a:xfrm>
          <a:prstGeom prst="straightConnector1">
            <a:avLst/>
          </a:prstGeom>
          <a:ln w="508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7309862" y="3679032"/>
            <a:ext cx="1216025" cy="1588"/>
          </a:xfrm>
          <a:prstGeom prst="straightConnector1">
            <a:avLst/>
          </a:prstGeom>
          <a:ln w="508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a:spLocks noChangeArrowheads="1"/>
          </p:cNvSpPr>
          <p:nvPr/>
        </p:nvSpPr>
        <p:spPr bwMode="auto">
          <a:xfrm>
            <a:off x="10131643" y="2571750"/>
            <a:ext cx="1357312" cy="338138"/>
          </a:xfrm>
          <a:prstGeom prst="rect">
            <a:avLst/>
          </a:prstGeom>
          <a:noFill/>
          <a:ln w="9525">
            <a:noFill/>
            <a:miter lim="800000"/>
            <a:headEnd/>
            <a:tailEnd/>
          </a:ln>
        </p:spPr>
        <p:txBody>
          <a:bodyPr>
            <a:spAutoFit/>
          </a:bodyPr>
          <a:lstStyle/>
          <a:p>
            <a:r>
              <a:rPr lang="en-US" sz="1600" b="1">
                <a:solidFill>
                  <a:srgbClr val="FFC000"/>
                </a:solidFill>
                <a:latin typeface="Perpetua" charset="0"/>
              </a:rPr>
              <a:t>Convection</a:t>
            </a:r>
          </a:p>
        </p:txBody>
      </p:sp>
      <p:sp>
        <p:nvSpPr>
          <p:cNvPr id="25" name="TextBox 24"/>
          <p:cNvSpPr txBox="1">
            <a:spLocks noChangeArrowheads="1"/>
          </p:cNvSpPr>
          <p:nvPr/>
        </p:nvSpPr>
        <p:spPr bwMode="auto">
          <a:xfrm>
            <a:off x="10131643" y="3071814"/>
            <a:ext cx="1357312" cy="338137"/>
          </a:xfrm>
          <a:prstGeom prst="rect">
            <a:avLst/>
          </a:prstGeom>
          <a:noFill/>
          <a:ln w="9525">
            <a:noFill/>
            <a:miter lim="800000"/>
            <a:headEnd/>
            <a:tailEnd/>
          </a:ln>
        </p:spPr>
        <p:txBody>
          <a:bodyPr>
            <a:spAutoFit/>
          </a:bodyPr>
          <a:lstStyle/>
          <a:p>
            <a:r>
              <a:rPr lang="en-US" sz="1600" b="1">
                <a:solidFill>
                  <a:srgbClr val="FF0000"/>
                </a:solidFill>
                <a:latin typeface="Perpetua" charset="0"/>
              </a:rPr>
              <a:t>Jet stream</a:t>
            </a:r>
          </a:p>
        </p:txBody>
      </p:sp>
      <p:grpSp>
        <p:nvGrpSpPr>
          <p:cNvPr id="2" name="Group 20"/>
          <p:cNvGrpSpPr>
            <a:grpSpLocks/>
          </p:cNvGrpSpPr>
          <p:nvPr/>
        </p:nvGrpSpPr>
        <p:grpSpPr bwMode="auto">
          <a:xfrm>
            <a:off x="5043705" y="2286000"/>
            <a:ext cx="6445250" cy="2071688"/>
            <a:chOff x="2555598" y="2285998"/>
            <a:chExt cx="6445527" cy="2071687"/>
          </a:xfrm>
        </p:grpSpPr>
        <p:cxnSp>
          <p:nvCxnSpPr>
            <p:cNvPr id="13" name="Straight Arrow Connector 12"/>
            <p:cNvCxnSpPr/>
            <p:nvPr/>
          </p:nvCxnSpPr>
          <p:spPr>
            <a:xfrm rot="5400000" flipH="1" flipV="1">
              <a:off x="1520549" y="3321047"/>
              <a:ext cx="2071687" cy="1588"/>
            </a:xfrm>
            <a:prstGeom prst="straightConnector1">
              <a:avLst/>
            </a:prstGeom>
            <a:ln w="508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5770437" y="4002085"/>
              <a:ext cx="571500" cy="0"/>
            </a:xfrm>
            <a:prstGeom prst="straightConnector1">
              <a:avLst/>
            </a:prstGeom>
            <a:ln w="508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20496" name="TextBox 19"/>
            <p:cNvSpPr txBox="1">
              <a:spLocks noChangeArrowheads="1"/>
            </p:cNvSpPr>
            <p:nvPr/>
          </p:nvSpPr>
          <p:spPr bwMode="auto">
            <a:xfrm>
              <a:off x="7643813" y="3716339"/>
              <a:ext cx="1357312" cy="338137"/>
            </a:xfrm>
            <a:prstGeom prst="rect">
              <a:avLst/>
            </a:prstGeom>
            <a:noFill/>
            <a:ln w="9525">
              <a:noFill/>
              <a:miter lim="800000"/>
              <a:headEnd/>
              <a:tailEnd/>
            </a:ln>
          </p:spPr>
          <p:txBody>
            <a:bodyPr>
              <a:spAutoFit/>
            </a:bodyPr>
            <a:lstStyle/>
            <a:p>
              <a:r>
                <a:rPr lang="en-US" altLang="zh-CN" sz="1600" b="1">
                  <a:solidFill>
                    <a:srgbClr val="008000"/>
                  </a:solidFill>
                  <a:latin typeface="Perpetua" charset="0"/>
                  <a:ea typeface="宋体" charset="-122"/>
                </a:rPr>
                <a:t>Orography</a:t>
              </a:r>
              <a:endParaRPr lang="en-US" sz="1600" b="1">
                <a:solidFill>
                  <a:srgbClr val="008000"/>
                </a:solidFill>
                <a:latin typeface="Perpetua" charset="0"/>
              </a:endParaRPr>
            </a:p>
          </p:txBody>
        </p:sp>
      </p:grpSp>
      <p:sp>
        <p:nvSpPr>
          <p:cNvPr id="17" name="TextBox 16"/>
          <p:cNvSpPr txBox="1"/>
          <p:nvPr/>
        </p:nvSpPr>
        <p:spPr>
          <a:xfrm>
            <a:off x="8086000" y="4953000"/>
            <a:ext cx="3012431" cy="369332"/>
          </a:xfrm>
          <a:prstGeom prst="rect">
            <a:avLst/>
          </a:prstGeom>
          <a:noFill/>
        </p:spPr>
        <p:txBody>
          <a:bodyPr wrap="square" rtlCol="0">
            <a:spAutoFit/>
          </a:bodyPr>
          <a:lstStyle/>
          <a:p>
            <a:r>
              <a:rPr lang="en-US" dirty="0"/>
              <a:t>(Kim et al., 2003, </a:t>
            </a:r>
            <a:r>
              <a:rPr lang="en-US" dirty="0" err="1"/>
              <a:t>Atm-Ocn</a:t>
            </a:r>
            <a:r>
              <a:rPr lang="en-US" dirty="0"/>
              <a:t>.)</a:t>
            </a:r>
          </a:p>
        </p:txBody>
      </p:sp>
      <p:grpSp>
        <p:nvGrpSpPr>
          <p:cNvPr id="3" name="Group 29"/>
          <p:cNvGrpSpPr/>
          <p:nvPr/>
        </p:nvGrpSpPr>
        <p:grpSpPr>
          <a:xfrm>
            <a:off x="3821330" y="5181601"/>
            <a:ext cx="4838700" cy="843203"/>
            <a:chOff x="1333500" y="5181600"/>
            <a:chExt cx="4838700" cy="843203"/>
          </a:xfrm>
        </p:grpSpPr>
        <p:sp>
          <p:nvSpPr>
            <p:cNvPr id="29" name="Rectangle 28"/>
            <p:cNvSpPr/>
            <p:nvPr/>
          </p:nvSpPr>
          <p:spPr>
            <a:xfrm>
              <a:off x="1524000" y="5181600"/>
              <a:ext cx="3733800" cy="609600"/>
            </a:xfrm>
            <a:prstGeom prst="rect">
              <a:avLst/>
            </a:prstGeom>
            <a:solidFill>
              <a:srgbClr val="FFC000">
                <a:alpha val="5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333500" y="5655471"/>
              <a:ext cx="1524000" cy="369332"/>
            </a:xfrm>
            <a:prstGeom prst="rect">
              <a:avLst/>
            </a:prstGeom>
            <a:noFill/>
          </p:spPr>
          <p:txBody>
            <a:bodyPr wrap="square" rtlCol="0">
              <a:spAutoFit/>
            </a:bodyPr>
            <a:lstStyle/>
            <a:p>
              <a:r>
                <a:rPr lang="en-US" dirty="0">
                  <a:solidFill>
                    <a:schemeClr val="bg2">
                      <a:lumMod val="25000"/>
                    </a:schemeClr>
                  </a:solidFill>
                </a:rPr>
                <a:t>Energy flux</a:t>
              </a:r>
            </a:p>
          </p:txBody>
        </p:sp>
        <p:sp>
          <p:nvSpPr>
            <p:cNvPr id="20" name="TextBox 19"/>
            <p:cNvSpPr txBox="1"/>
            <p:nvPr/>
          </p:nvSpPr>
          <p:spPr>
            <a:xfrm>
              <a:off x="4343400" y="5643087"/>
              <a:ext cx="1828800" cy="369332"/>
            </a:xfrm>
            <a:prstGeom prst="rect">
              <a:avLst/>
            </a:prstGeom>
            <a:noFill/>
          </p:spPr>
          <p:txBody>
            <a:bodyPr wrap="square" rtlCol="0">
              <a:spAutoFit/>
            </a:bodyPr>
            <a:lstStyle/>
            <a:p>
              <a:r>
                <a:rPr lang="en-US" dirty="0">
                  <a:solidFill>
                    <a:schemeClr val="bg2">
                      <a:lumMod val="25000"/>
                    </a:schemeClr>
                  </a:solidFill>
                </a:rPr>
                <a:t>Momentum flux</a:t>
              </a:r>
            </a:p>
          </p:txBody>
        </p:sp>
      </p:grpSp>
      <mc:AlternateContent xmlns:mc="http://schemas.openxmlformats.org/markup-compatibility/2006" xmlns:a14="http://schemas.microsoft.com/office/drawing/2010/main">
        <mc:Choice Requires="a14">
          <p:sp>
            <p:nvSpPr>
              <p:cNvPr id="4" name="TextBox 3"/>
              <p:cNvSpPr txBox="1"/>
              <p:nvPr/>
            </p:nvSpPr>
            <p:spPr>
              <a:xfrm>
                <a:off x="4497077" y="5315399"/>
                <a:ext cx="2821990" cy="3909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charset="0"/>
                                </a:rPr>
                                <m:t>𝑝</m:t>
                              </m:r>
                            </m:e>
                            <m:sup>
                              <m:r>
                                <a:rPr lang="en-US" i="1">
                                  <a:latin typeface="Cambria Math" charset="0"/>
                                </a:rPr>
                                <m:t>′</m:t>
                              </m:r>
                            </m:sup>
                          </m:sSup>
                          <m:r>
                            <a:rPr lang="en-US" i="1">
                              <a:latin typeface="Cambria Math" charset="0"/>
                            </a:rPr>
                            <m:t>𝑤</m:t>
                          </m:r>
                          <m:r>
                            <a:rPr lang="en-US" i="1">
                              <a:latin typeface="Cambria Math" charset="0"/>
                            </a:rPr>
                            <m:t>′</m:t>
                          </m:r>
                        </m:e>
                      </m:acc>
                      <m:r>
                        <a:rPr lang="en-US" i="1">
                          <a:latin typeface="Cambria Math" charset="0"/>
                        </a:rPr>
                        <m:t>=−</m:t>
                      </m:r>
                      <m:acc>
                        <m:accPr>
                          <m:chr m:val="̅"/>
                          <m:ctrlPr>
                            <a:rPr lang="en-US" i="1">
                              <a:latin typeface="Cambria Math" panose="02040503050406030204" pitchFamily="18" charset="0"/>
                            </a:rPr>
                          </m:ctrlPr>
                        </m:accPr>
                        <m:e>
                          <m:r>
                            <a:rPr lang="en-US" i="1">
                              <a:latin typeface="Cambria Math" charset="0"/>
                            </a:rPr>
                            <m:t>𝑈</m:t>
                          </m:r>
                        </m:e>
                      </m:acc>
                      <m:d>
                        <m:dPr>
                          <m:ctrlPr>
                            <a:rPr lang="en-US" i="1">
                              <a:latin typeface="Cambria Math" panose="02040503050406030204" pitchFamily="18" charset="0"/>
                            </a:rPr>
                          </m:ctrlPr>
                        </m:dPr>
                        <m:e>
                          <m:r>
                            <a:rPr lang="en-US" i="1">
                              <a:latin typeface="Cambria Math" charset="0"/>
                            </a:rPr>
                            <m:t>𝑧</m:t>
                          </m:r>
                        </m:e>
                      </m:d>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charset="0"/>
                                </a:rPr>
                                <m:t>𝑢</m:t>
                              </m:r>
                            </m:e>
                          </m:acc>
                          <m:r>
                            <a:rPr lang="en-US" i="1">
                              <a:latin typeface="Cambria Math" charset="0"/>
                            </a:rPr>
                            <m:t>−</m:t>
                          </m:r>
                          <m:r>
                            <a:rPr lang="en-US" i="1">
                              <a:latin typeface="Cambria Math" charset="0"/>
                            </a:rPr>
                            <m:t>𝑐</m:t>
                          </m:r>
                        </m:e>
                      </m:d>
                      <m:acc>
                        <m:accPr>
                          <m:chr m:val="̅"/>
                          <m:ctrlPr>
                            <a:rPr lang="en-US" i="1">
                              <a:latin typeface="Cambria Math" panose="02040503050406030204" pitchFamily="18" charset="0"/>
                            </a:rPr>
                          </m:ctrlPr>
                        </m:accPr>
                        <m:e>
                          <m:sSup>
                            <m:sSupPr>
                              <m:ctrlPr>
                                <a:rPr lang="en-US" i="1">
                                  <a:latin typeface="Cambria Math" panose="02040503050406030204" pitchFamily="18" charset="0"/>
                                </a:rPr>
                              </m:ctrlPr>
                            </m:sSupPr>
                            <m:e>
                              <m:r>
                                <a:rPr lang="en-US" i="1">
                                  <a:latin typeface="Cambria Math" charset="0"/>
                                </a:rPr>
                                <m:t>𝑢</m:t>
                              </m:r>
                            </m:e>
                            <m:sup>
                              <m:r>
                                <a:rPr lang="en-US" i="1">
                                  <a:latin typeface="Cambria Math" charset="0"/>
                                </a:rPr>
                                <m:t>′</m:t>
                              </m:r>
                            </m:sup>
                          </m:sSup>
                          <m:r>
                            <a:rPr lang="en-US" i="1">
                              <a:latin typeface="Cambria Math" charset="0"/>
                            </a:rPr>
                            <m:t>𝑤</m:t>
                          </m:r>
                          <m:r>
                            <a:rPr lang="en-US" i="1">
                              <a:latin typeface="Cambria Math" charset="0"/>
                            </a:rPr>
                            <m:t>′</m:t>
                          </m:r>
                        </m:e>
                      </m:acc>
                      <m:r>
                        <a:rPr lang="en-US" i="1">
                          <a:latin typeface="Cambria Math" charset="0"/>
                        </a:rPr>
                        <m:t> </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4497077" y="5315399"/>
                <a:ext cx="2821990" cy="390941"/>
              </a:xfrm>
              <a:prstGeom prst="rect">
                <a:avLst/>
              </a:prstGeom>
              <a:blipFill>
                <a:blip r:embed="rId6"/>
                <a:stretch>
                  <a:fillRect b="-15625"/>
                </a:stretch>
              </a:blipFill>
            </p:spPr>
            <p:txBody>
              <a:bodyPr/>
              <a:lstStyle/>
              <a:p>
                <a:r>
                  <a:rPr lang="en-US">
                    <a:noFill/>
                  </a:rPr>
                  <a:t> </a:t>
                </a:r>
              </a:p>
            </p:txBody>
          </p:sp>
        </mc:Fallback>
      </mc:AlternateContent>
      <p:cxnSp>
        <p:nvCxnSpPr>
          <p:cNvPr id="8" name="Straight Arrow Connector 7"/>
          <p:cNvCxnSpPr>
            <a:stCxn id="11" idx="0"/>
          </p:cNvCxnSpPr>
          <p:nvPr/>
        </p:nvCxnSpPr>
        <p:spPr>
          <a:xfrm flipH="1" flipV="1">
            <a:off x="6379347" y="5603359"/>
            <a:ext cx="254739" cy="593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202330" y="6197085"/>
            <a:ext cx="4863511" cy="369332"/>
          </a:xfrm>
          <a:prstGeom prst="rect">
            <a:avLst/>
          </a:prstGeom>
          <a:noFill/>
          <a:ln w="28575">
            <a:solidFill>
              <a:srgbClr val="FFC000"/>
            </a:solidFill>
          </a:ln>
        </p:spPr>
        <p:txBody>
          <a:bodyPr wrap="none" rtlCol="0">
            <a:spAutoFit/>
          </a:bodyPr>
          <a:lstStyle/>
          <a:p>
            <a:r>
              <a:rPr lang="en-US" dirty="0"/>
              <a:t>Break when phase </a:t>
            </a:r>
            <a:r>
              <a:rPr lang="en-US"/>
              <a:t>speed equals background wind</a:t>
            </a:r>
          </a:p>
        </p:txBody>
      </p:sp>
      <p:sp>
        <p:nvSpPr>
          <p:cNvPr id="26" name="TextBox 25">
            <a:extLst>
              <a:ext uri="{FF2B5EF4-FFF2-40B4-BE49-F238E27FC236}">
                <a16:creationId xmlns:a16="http://schemas.microsoft.com/office/drawing/2014/main" id="{C2B05745-4EBB-674C-8477-479C42B5FDE6}"/>
              </a:ext>
            </a:extLst>
          </p:cNvPr>
          <p:cNvSpPr txBox="1"/>
          <p:nvPr/>
        </p:nvSpPr>
        <p:spPr>
          <a:xfrm>
            <a:off x="0" y="-38631"/>
            <a:ext cx="12191999" cy="871854"/>
          </a:xfrm>
          <a:prstGeom prst="rect">
            <a:avLst/>
          </a:prstGeom>
          <a:solidFill>
            <a:schemeClr val="accent1"/>
          </a:solidFill>
        </p:spPr>
        <p:txBody>
          <a:bodyPr vert="horz" lIns="91440" tIns="45720" rIns="91440" bIns="45720" rtlCol="0" anchor="ctr">
            <a:normAutofit/>
          </a:bodyPr>
          <a:lstStyle>
            <a:defPPr>
              <a:defRPr lang="en-US"/>
            </a:defPPr>
            <a:lvl1pPr>
              <a:lnSpc>
                <a:spcPct val="90000"/>
              </a:lnSpc>
              <a:spcBef>
                <a:spcPct val="0"/>
              </a:spcBef>
              <a:buNone/>
              <a:defRPr sz="4400">
                <a:latin typeface="+mj-lt"/>
                <a:ea typeface="ＭＳ Ｐゴシック" panose="020B0600070205080204" pitchFamily="34" charset="-128"/>
                <a:cs typeface="+mj-cs"/>
              </a:defRPr>
            </a:lvl1pPr>
          </a:lstStyle>
          <a:p>
            <a:pPr algn="ctr"/>
            <a:r>
              <a:rPr lang="en-US" altLang="zh-CN" dirty="0">
                <a:solidFill>
                  <a:schemeClr val="bg1"/>
                </a:solidFill>
              </a:rPr>
              <a:t>4. Gravity wave propagation </a:t>
            </a:r>
            <a:endParaRPr lang="en-US" dirty="0">
              <a:solidFill>
                <a:schemeClr val="bg1"/>
              </a:solidFill>
            </a:endParaRPr>
          </a:p>
        </p:txBody>
      </p:sp>
      <p:sp>
        <p:nvSpPr>
          <p:cNvPr id="5" name="Slide Number Placeholder 4">
            <a:extLst>
              <a:ext uri="{FF2B5EF4-FFF2-40B4-BE49-F238E27FC236}">
                <a16:creationId xmlns:a16="http://schemas.microsoft.com/office/drawing/2014/main" id="{6EF1EC09-A1B3-584F-99D0-20CA6BBEE370}"/>
              </a:ext>
            </a:extLst>
          </p:cNvPr>
          <p:cNvSpPr>
            <a:spLocks noGrp="1"/>
          </p:cNvSpPr>
          <p:nvPr>
            <p:ph type="sldNum" sz="quarter" idx="12"/>
          </p:nvPr>
        </p:nvSpPr>
        <p:spPr/>
        <p:txBody>
          <a:bodyPr/>
          <a:lstStyle/>
          <a:p>
            <a:fld id="{EC42D0B6-2745-CB42-BE97-07C946EEB8B9}" type="slidenum">
              <a:rPr lang="en-US" smtClean="0"/>
              <a:t>16</a:t>
            </a:fld>
            <a:endParaRPr lang="en-US"/>
          </a:p>
        </p:txBody>
      </p:sp>
      <p:pic>
        <p:nvPicPr>
          <p:cNvPr id="18" name="Audio Recording Oct 26, 2022 at 11:55:34 AM" descr="Audio Recording Oct 26, 2022 at 11:55:34 AM">
            <a:hlinkClick r:id="" action="ppaction://media"/>
            <a:extLst>
              <a:ext uri="{FF2B5EF4-FFF2-40B4-BE49-F238E27FC236}">
                <a16:creationId xmlns:a16="http://schemas.microsoft.com/office/drawing/2014/main" id="{69535304-90A5-544C-91E5-9032B0C555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3200" y="-76885"/>
            <a:ext cx="812800" cy="812800"/>
          </a:xfrm>
          <a:prstGeom prst="rect">
            <a:avLst/>
          </a:prstGeom>
        </p:spPr>
      </p:pic>
    </p:spTree>
    <p:extLst>
      <p:ext uri="{BB962C8B-B14F-4D97-AF65-F5344CB8AC3E}">
        <p14:creationId xmlns:p14="http://schemas.microsoft.com/office/powerpoint/2010/main" val="258849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22809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18"/>
                </p:tgtEl>
              </p:cMediaNode>
            </p:audio>
          </p:childTnLst>
        </p:cTn>
      </p:par>
    </p:tnLst>
    <p:bldLst>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2831D-93A3-C94F-A78E-20207B145761}"/>
              </a:ext>
            </a:extLst>
          </p:cNvPr>
          <p:cNvSpPr>
            <a:spLocks noGrp="1"/>
          </p:cNvSpPr>
          <p:nvPr>
            <p:ph type="title"/>
          </p:nvPr>
        </p:nvSpPr>
        <p:spPr>
          <a:xfrm>
            <a:off x="960738" y="226146"/>
            <a:ext cx="10270524" cy="1068259"/>
          </a:xfrm>
        </p:spPr>
        <p:txBody>
          <a:bodyPr>
            <a:normAutofit/>
          </a:bodyPr>
          <a:lstStyle/>
          <a:p>
            <a:r>
              <a:rPr lang="en-US" sz="3200" dirty="0"/>
              <a:t>Gravity wave propagation is slantwise instead of vertical…</a:t>
            </a:r>
          </a:p>
        </p:txBody>
      </p:sp>
      <p:pic>
        <p:nvPicPr>
          <p:cNvPr id="4" name="Picture 3">
            <a:extLst>
              <a:ext uri="{FF2B5EF4-FFF2-40B4-BE49-F238E27FC236}">
                <a16:creationId xmlns:a16="http://schemas.microsoft.com/office/drawing/2014/main" id="{CDC27473-5D4F-4E45-9870-6A7936664EF0}"/>
              </a:ext>
            </a:extLst>
          </p:cNvPr>
          <p:cNvPicPr>
            <a:picLocks noChangeAspect="1"/>
          </p:cNvPicPr>
          <p:nvPr/>
        </p:nvPicPr>
        <p:blipFill>
          <a:blip r:embed="rId4"/>
          <a:stretch>
            <a:fillRect/>
          </a:stretch>
        </p:blipFill>
        <p:spPr>
          <a:xfrm>
            <a:off x="838200" y="2375115"/>
            <a:ext cx="5367702" cy="3314483"/>
          </a:xfrm>
          <a:prstGeom prst="rect">
            <a:avLst/>
          </a:prstGeom>
        </p:spPr>
      </p:pic>
      <p:pic>
        <p:nvPicPr>
          <p:cNvPr id="6" name="Picture 5" descr="Diagram&#10;&#10;Description automatically generated">
            <a:extLst>
              <a:ext uri="{FF2B5EF4-FFF2-40B4-BE49-F238E27FC236}">
                <a16:creationId xmlns:a16="http://schemas.microsoft.com/office/drawing/2014/main" id="{00F8220B-1BCE-B64F-ADEF-28944BACD8B2}"/>
              </a:ext>
            </a:extLst>
          </p:cNvPr>
          <p:cNvPicPr>
            <a:picLocks noChangeAspect="1"/>
          </p:cNvPicPr>
          <p:nvPr/>
        </p:nvPicPr>
        <p:blipFill>
          <a:blip r:embed="rId5"/>
          <a:stretch>
            <a:fillRect/>
          </a:stretch>
        </p:blipFill>
        <p:spPr>
          <a:xfrm>
            <a:off x="7078018" y="2088394"/>
            <a:ext cx="4030706" cy="3601204"/>
          </a:xfrm>
          <a:prstGeom prst="rect">
            <a:avLst/>
          </a:prstGeom>
        </p:spPr>
      </p:pic>
      <p:sp>
        <p:nvSpPr>
          <p:cNvPr id="7" name="TextBox 6">
            <a:extLst>
              <a:ext uri="{FF2B5EF4-FFF2-40B4-BE49-F238E27FC236}">
                <a16:creationId xmlns:a16="http://schemas.microsoft.com/office/drawing/2014/main" id="{3D7A5F21-9B54-3545-A084-B469217D1D83}"/>
              </a:ext>
            </a:extLst>
          </p:cNvPr>
          <p:cNvSpPr txBox="1"/>
          <p:nvPr/>
        </p:nvSpPr>
        <p:spPr>
          <a:xfrm>
            <a:off x="3522051" y="5820032"/>
            <a:ext cx="2312684" cy="369332"/>
          </a:xfrm>
          <a:prstGeom prst="rect">
            <a:avLst/>
          </a:prstGeom>
          <a:noFill/>
        </p:spPr>
        <p:txBody>
          <a:bodyPr wrap="none" rtlCol="0">
            <a:spAutoFit/>
          </a:bodyPr>
          <a:lstStyle/>
          <a:p>
            <a:r>
              <a:rPr lang="en-US" dirty="0"/>
              <a:t>(Sato et al., 2009, GRL)</a:t>
            </a:r>
          </a:p>
        </p:txBody>
      </p:sp>
      <p:sp>
        <p:nvSpPr>
          <p:cNvPr id="8" name="TextBox 7">
            <a:extLst>
              <a:ext uri="{FF2B5EF4-FFF2-40B4-BE49-F238E27FC236}">
                <a16:creationId xmlns:a16="http://schemas.microsoft.com/office/drawing/2014/main" id="{160F0EA6-8177-534B-85E9-C5728F350C4D}"/>
              </a:ext>
            </a:extLst>
          </p:cNvPr>
          <p:cNvSpPr txBox="1"/>
          <p:nvPr/>
        </p:nvSpPr>
        <p:spPr>
          <a:xfrm>
            <a:off x="8995719" y="5820032"/>
            <a:ext cx="2252604" cy="369332"/>
          </a:xfrm>
          <a:prstGeom prst="rect">
            <a:avLst/>
          </a:prstGeom>
          <a:noFill/>
        </p:spPr>
        <p:txBody>
          <a:bodyPr wrap="none" rtlCol="0">
            <a:spAutoFit/>
          </a:bodyPr>
          <a:lstStyle/>
          <a:p>
            <a:r>
              <a:rPr lang="en-US" dirty="0"/>
              <a:t>(Sato et al., 2012, JAS)</a:t>
            </a:r>
          </a:p>
        </p:txBody>
      </p:sp>
      <p:sp>
        <p:nvSpPr>
          <p:cNvPr id="9" name="TextBox 8">
            <a:extLst>
              <a:ext uri="{FF2B5EF4-FFF2-40B4-BE49-F238E27FC236}">
                <a16:creationId xmlns:a16="http://schemas.microsoft.com/office/drawing/2014/main" id="{5AA16264-D349-BF4D-8A40-98F887F40D42}"/>
              </a:ext>
            </a:extLst>
          </p:cNvPr>
          <p:cNvSpPr txBox="1"/>
          <p:nvPr/>
        </p:nvSpPr>
        <p:spPr>
          <a:xfrm>
            <a:off x="1083276" y="1500765"/>
            <a:ext cx="5012724" cy="646331"/>
          </a:xfrm>
          <a:prstGeom prst="rect">
            <a:avLst/>
          </a:prstGeom>
          <a:noFill/>
        </p:spPr>
        <p:txBody>
          <a:bodyPr wrap="square" rtlCol="0">
            <a:spAutoFit/>
          </a:bodyPr>
          <a:lstStyle/>
          <a:p>
            <a:r>
              <a:rPr lang="en-US" dirty="0"/>
              <a:t>With fixed background winds, gravity wave rays (think grey lines) tend to propagate into the jet core</a:t>
            </a:r>
          </a:p>
        </p:txBody>
      </p:sp>
      <p:sp>
        <p:nvSpPr>
          <p:cNvPr id="10" name="TextBox 9">
            <a:extLst>
              <a:ext uri="{FF2B5EF4-FFF2-40B4-BE49-F238E27FC236}">
                <a16:creationId xmlns:a16="http://schemas.microsoft.com/office/drawing/2014/main" id="{43BB8E90-8E8A-8945-A0BC-3234FD339455}"/>
              </a:ext>
            </a:extLst>
          </p:cNvPr>
          <p:cNvSpPr txBox="1"/>
          <p:nvPr/>
        </p:nvSpPr>
        <p:spPr>
          <a:xfrm>
            <a:off x="7772400" y="1165064"/>
            <a:ext cx="3078517" cy="923330"/>
          </a:xfrm>
          <a:prstGeom prst="rect">
            <a:avLst/>
          </a:prstGeom>
          <a:noFill/>
        </p:spPr>
        <p:txBody>
          <a:bodyPr wrap="square" rtlCol="0">
            <a:spAutoFit/>
          </a:bodyPr>
          <a:lstStyle/>
          <a:p>
            <a:r>
              <a:rPr lang="en-US" dirty="0"/>
              <a:t>The resolved gravity wave energy flux also propagates into the jet core</a:t>
            </a:r>
          </a:p>
        </p:txBody>
      </p:sp>
      <p:sp>
        <p:nvSpPr>
          <p:cNvPr id="11" name="Slide Number Placeholder 10">
            <a:extLst>
              <a:ext uri="{FF2B5EF4-FFF2-40B4-BE49-F238E27FC236}">
                <a16:creationId xmlns:a16="http://schemas.microsoft.com/office/drawing/2014/main" id="{2EBB29C8-6274-9844-8674-2CBA22D1FB6F}"/>
              </a:ext>
            </a:extLst>
          </p:cNvPr>
          <p:cNvSpPr>
            <a:spLocks noGrp="1"/>
          </p:cNvSpPr>
          <p:nvPr>
            <p:ph type="sldNum" sz="quarter" idx="12"/>
          </p:nvPr>
        </p:nvSpPr>
        <p:spPr/>
        <p:txBody>
          <a:bodyPr/>
          <a:lstStyle/>
          <a:p>
            <a:fld id="{EC42D0B6-2745-CB42-BE97-07C946EEB8B9}" type="slidenum">
              <a:rPr lang="en-US" smtClean="0"/>
              <a:t>17</a:t>
            </a:fld>
            <a:endParaRPr lang="en-US"/>
          </a:p>
        </p:txBody>
      </p:sp>
      <p:pic>
        <p:nvPicPr>
          <p:cNvPr id="3" name="Audio Recording Oct 26, 2022 at 2:34:14 PM" descr="Audio Recording Oct 26, 2022 at 2:34:14 PM">
            <a:hlinkClick r:id="" action="ppaction://media"/>
            <a:extLst>
              <a:ext uri="{FF2B5EF4-FFF2-40B4-BE49-F238E27FC236}">
                <a16:creationId xmlns:a16="http://schemas.microsoft.com/office/drawing/2014/main" id="{6ED3AFD4-0F81-224D-816D-C1DB0CCC0F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0" y="0"/>
            <a:ext cx="812800" cy="812800"/>
          </a:xfrm>
          <a:prstGeom prst="rect">
            <a:avLst/>
          </a:prstGeom>
        </p:spPr>
      </p:pic>
    </p:spTree>
    <p:extLst>
      <p:ext uri="{BB962C8B-B14F-4D97-AF65-F5344CB8AC3E}">
        <p14:creationId xmlns:p14="http://schemas.microsoft.com/office/powerpoint/2010/main" val="202903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A16FF8-D40A-4D4A-85E0-0C1A40C245B7}"/>
              </a:ext>
            </a:extLst>
          </p:cNvPr>
          <p:cNvSpPr>
            <a:spLocks noGrp="1"/>
          </p:cNvSpPr>
          <p:nvPr>
            <p:ph idx="1"/>
          </p:nvPr>
        </p:nvSpPr>
        <p:spPr>
          <a:xfrm>
            <a:off x="838200" y="983972"/>
            <a:ext cx="10515600" cy="5003071"/>
          </a:xfrm>
        </p:spPr>
        <p:txBody>
          <a:bodyPr/>
          <a:lstStyle/>
          <a:p>
            <a:pPr eaLnBrk="1" hangingPunct="1">
              <a:lnSpc>
                <a:spcPct val="100000"/>
              </a:lnSpc>
            </a:pPr>
            <a:r>
              <a:rPr lang="en-US" altLang="en-US" sz="2600" dirty="0">
                <a:ea typeface="ＭＳ Ｐゴシック" panose="020B0600070205080204" pitchFamily="34" charset="-128"/>
                <a:cs typeface="Arial" panose="020B0604020202020204" pitchFamily="34" charset="0"/>
              </a:rPr>
              <a:t>Gravity wave wavelengths span a wide range:</a:t>
            </a:r>
          </a:p>
          <a:p>
            <a:pPr lvl="1">
              <a:lnSpc>
                <a:spcPct val="100000"/>
              </a:lnSpc>
              <a:buFont typeface="Courier New" panose="02070309020205020404" pitchFamily="49" charset="0"/>
              <a:buChar char="o"/>
            </a:pPr>
            <a:r>
              <a:rPr lang="en-US" altLang="en-US" sz="2000" dirty="0">
                <a:ea typeface="ＭＳ Ｐゴシック" panose="020B0600070205080204" pitchFamily="34" charset="-128"/>
                <a:cs typeface="Arial" panose="020B0604020202020204" pitchFamily="34" charset="0"/>
              </a:rPr>
              <a:t>Horizontal wavelength: 10 – 1000s km</a:t>
            </a:r>
          </a:p>
          <a:p>
            <a:pPr lvl="1">
              <a:lnSpc>
                <a:spcPct val="100000"/>
              </a:lnSpc>
              <a:buFont typeface="Courier New" panose="02070309020205020404" pitchFamily="49" charset="0"/>
              <a:buChar char="o"/>
            </a:pPr>
            <a:r>
              <a:rPr lang="en-US" altLang="en-US" sz="2000" dirty="0">
                <a:ea typeface="ＭＳ Ｐゴシック" panose="020B0600070205080204" pitchFamily="34" charset="-128"/>
                <a:cs typeface="Arial" panose="020B0604020202020204" pitchFamily="34" charset="0"/>
              </a:rPr>
              <a:t>Vertical wavelength: 0.1 – 10s km</a:t>
            </a:r>
          </a:p>
          <a:p>
            <a:r>
              <a:rPr lang="en-US" sz="2600" dirty="0"/>
              <a:t>Mesoscale or cloud-resolving model horizontal resolution: 3 – 30 km</a:t>
            </a:r>
          </a:p>
          <a:p>
            <a:r>
              <a:rPr lang="en-US" sz="2600" dirty="0"/>
              <a:t>Global model horizontal resolution: 10 – 250 km</a:t>
            </a:r>
          </a:p>
          <a:p>
            <a:r>
              <a:rPr lang="en-US" sz="2600" dirty="0"/>
              <a:t>Vertical grid: 100s m to 1-2 km</a:t>
            </a:r>
          </a:p>
          <a:p>
            <a:r>
              <a:rPr lang="en-US" sz="2600" dirty="0"/>
              <a:t>Rule of thumb for smallest resolvable waves: </a:t>
            </a:r>
            <a:r>
              <a:rPr lang="en-US" sz="2600" dirty="0">
                <a:solidFill>
                  <a:srgbClr val="FF0000"/>
                </a:solidFill>
              </a:rPr>
              <a:t>6 X grid size</a:t>
            </a:r>
            <a:r>
              <a:rPr lang="en-US" sz="2600" dirty="0"/>
              <a:t>, so small-scale gravity waves cannot be resolved and need to be parameterized</a:t>
            </a:r>
          </a:p>
        </p:txBody>
      </p:sp>
      <p:sp>
        <p:nvSpPr>
          <p:cNvPr id="4" name="Title 1">
            <a:extLst>
              <a:ext uri="{FF2B5EF4-FFF2-40B4-BE49-F238E27FC236}">
                <a16:creationId xmlns:a16="http://schemas.microsoft.com/office/drawing/2014/main" id="{D248D571-FB7A-8A4B-A774-77B2D58E703A}"/>
              </a:ext>
            </a:extLst>
          </p:cNvPr>
          <p:cNvSpPr>
            <a:spLocks noGrp="1"/>
          </p:cNvSpPr>
          <p:nvPr>
            <p:ph type="title"/>
          </p:nvPr>
        </p:nvSpPr>
        <p:spPr>
          <a:xfrm>
            <a:off x="0" y="0"/>
            <a:ext cx="12192000" cy="753762"/>
          </a:xfrm>
          <a:solidFill>
            <a:schemeClr val="accent1"/>
          </a:solidFill>
        </p:spPr>
        <p:txBody>
          <a:bodyPr vert="horz" lIns="91440" tIns="45720" rIns="91440" bIns="45720" rtlCol="0" anchor="ctr">
            <a:normAutofit/>
          </a:bodyPr>
          <a:lstStyle/>
          <a:p>
            <a:pPr algn="ctr"/>
            <a:r>
              <a:rPr lang="en-US" altLang="zh-CN" dirty="0">
                <a:solidFill>
                  <a:schemeClr val="bg1"/>
                </a:solidFill>
                <a:ea typeface="ＭＳ Ｐゴシック" panose="020B0600070205080204" pitchFamily="34" charset="-128"/>
              </a:rPr>
              <a:t>5. Modeling of gravity wave impact </a:t>
            </a:r>
            <a:endParaRPr lang="en-US" altLang="en-US" dirty="0">
              <a:solidFill>
                <a:schemeClr val="bg1"/>
              </a:solidFill>
              <a:ea typeface="ＭＳ Ｐゴシック" panose="020B0600070205080204" pitchFamily="34" charset="-128"/>
            </a:endParaRPr>
          </a:p>
        </p:txBody>
      </p:sp>
      <p:grpSp>
        <p:nvGrpSpPr>
          <p:cNvPr id="20" name="Group 19">
            <a:extLst>
              <a:ext uri="{FF2B5EF4-FFF2-40B4-BE49-F238E27FC236}">
                <a16:creationId xmlns:a16="http://schemas.microsoft.com/office/drawing/2014/main" id="{91A68FC8-551D-6C41-BFB6-FBE04AFC9B48}"/>
              </a:ext>
            </a:extLst>
          </p:cNvPr>
          <p:cNvGrpSpPr/>
          <p:nvPr/>
        </p:nvGrpSpPr>
        <p:grpSpPr>
          <a:xfrm>
            <a:off x="1727889" y="4584248"/>
            <a:ext cx="1991495" cy="1077887"/>
            <a:chOff x="1727889" y="4584248"/>
            <a:chExt cx="1991495" cy="1077887"/>
          </a:xfrm>
        </p:grpSpPr>
        <p:cxnSp>
          <p:nvCxnSpPr>
            <p:cNvPr id="6" name="Straight Connector 5">
              <a:extLst>
                <a:ext uri="{FF2B5EF4-FFF2-40B4-BE49-F238E27FC236}">
                  <a16:creationId xmlns:a16="http://schemas.microsoft.com/office/drawing/2014/main" id="{7030A07B-A4F1-3F43-B393-8412C12BD579}"/>
                </a:ext>
              </a:extLst>
            </p:cNvPr>
            <p:cNvCxnSpPr>
              <a:cxnSpLocks/>
              <a:endCxn id="8" idx="8"/>
            </p:cNvCxnSpPr>
            <p:nvPr/>
          </p:nvCxnSpPr>
          <p:spPr>
            <a:xfrm flipV="1">
              <a:off x="1742303" y="5041557"/>
              <a:ext cx="1977081" cy="12357"/>
            </a:xfrm>
            <a:prstGeom prst="line">
              <a:avLst/>
            </a:prstGeom>
          </p:spPr>
          <p:style>
            <a:lnRef idx="1">
              <a:schemeClr val="dk1"/>
            </a:lnRef>
            <a:fillRef idx="0">
              <a:schemeClr val="dk1"/>
            </a:fillRef>
            <a:effectRef idx="0">
              <a:schemeClr val="dk1"/>
            </a:effectRef>
            <a:fontRef idx="minor">
              <a:schemeClr val="tx1"/>
            </a:fontRef>
          </p:style>
        </p:cxnSp>
        <p:sp>
          <p:nvSpPr>
            <p:cNvPr id="8" name="Freeform 7">
              <a:extLst>
                <a:ext uri="{FF2B5EF4-FFF2-40B4-BE49-F238E27FC236}">
                  <a16:creationId xmlns:a16="http://schemas.microsoft.com/office/drawing/2014/main" id="{0F306899-80C0-6A4E-880D-62B5F29BF0A2}"/>
                </a:ext>
              </a:extLst>
            </p:cNvPr>
            <p:cNvSpPr/>
            <p:nvPr/>
          </p:nvSpPr>
          <p:spPr>
            <a:xfrm>
              <a:off x="1767016" y="4584248"/>
              <a:ext cx="1952368" cy="893778"/>
            </a:xfrm>
            <a:custGeom>
              <a:avLst/>
              <a:gdLst>
                <a:gd name="connsiteX0" fmla="*/ 0 w 1952368"/>
                <a:gd name="connsiteY0" fmla="*/ 457309 h 893778"/>
                <a:gd name="connsiteX1" fmla="*/ 135925 w 1952368"/>
                <a:gd name="connsiteY1" fmla="*/ 185460 h 893778"/>
                <a:gd name="connsiteX2" fmla="*/ 531341 w 1952368"/>
                <a:gd name="connsiteY2" fmla="*/ 109 h 893778"/>
                <a:gd name="connsiteX3" fmla="*/ 877330 w 1952368"/>
                <a:gd name="connsiteY3" fmla="*/ 210174 h 893778"/>
                <a:gd name="connsiteX4" fmla="*/ 988541 w 1952368"/>
                <a:gd name="connsiteY4" fmla="*/ 482022 h 893778"/>
                <a:gd name="connsiteX5" fmla="*/ 1124465 w 1952368"/>
                <a:gd name="connsiteY5" fmla="*/ 778584 h 893778"/>
                <a:gd name="connsiteX6" fmla="*/ 1421027 w 1952368"/>
                <a:gd name="connsiteY6" fmla="*/ 889795 h 893778"/>
                <a:gd name="connsiteX7" fmla="*/ 1779373 w 1952368"/>
                <a:gd name="connsiteY7" fmla="*/ 828011 h 893778"/>
                <a:gd name="connsiteX8" fmla="*/ 1952368 w 1952368"/>
                <a:gd name="connsiteY8" fmla="*/ 457309 h 893778"/>
                <a:gd name="connsiteX9" fmla="*/ 1952368 w 1952368"/>
                <a:gd name="connsiteY9" fmla="*/ 457309 h 89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368" h="893778">
                  <a:moveTo>
                    <a:pt x="0" y="457309"/>
                  </a:moveTo>
                  <a:cubicBezTo>
                    <a:pt x="23684" y="359484"/>
                    <a:pt x="47368" y="261660"/>
                    <a:pt x="135925" y="185460"/>
                  </a:cubicBezTo>
                  <a:cubicBezTo>
                    <a:pt x="224482" y="109260"/>
                    <a:pt x="407774" y="-4010"/>
                    <a:pt x="531341" y="109"/>
                  </a:cubicBezTo>
                  <a:cubicBezTo>
                    <a:pt x="654908" y="4228"/>
                    <a:pt x="801130" y="129855"/>
                    <a:pt x="877330" y="210174"/>
                  </a:cubicBezTo>
                  <a:cubicBezTo>
                    <a:pt x="953530" y="290493"/>
                    <a:pt x="947352" y="387287"/>
                    <a:pt x="988541" y="482022"/>
                  </a:cubicBezTo>
                  <a:cubicBezTo>
                    <a:pt x="1029730" y="576757"/>
                    <a:pt x="1052384" y="710622"/>
                    <a:pt x="1124465" y="778584"/>
                  </a:cubicBezTo>
                  <a:cubicBezTo>
                    <a:pt x="1196546" y="846546"/>
                    <a:pt x="1311876" y="881557"/>
                    <a:pt x="1421027" y="889795"/>
                  </a:cubicBezTo>
                  <a:cubicBezTo>
                    <a:pt x="1530178" y="898033"/>
                    <a:pt x="1690816" y="900092"/>
                    <a:pt x="1779373" y="828011"/>
                  </a:cubicBezTo>
                  <a:cubicBezTo>
                    <a:pt x="1867930" y="755930"/>
                    <a:pt x="1952368" y="457309"/>
                    <a:pt x="1952368" y="457309"/>
                  </a:cubicBezTo>
                  <a:lnTo>
                    <a:pt x="1952368" y="457309"/>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4B72726-B6E9-B248-A20A-20B3D84371F9}"/>
                </a:ext>
              </a:extLst>
            </p:cNvPr>
            <p:cNvCxnSpPr/>
            <p:nvPr/>
          </p:nvCxnSpPr>
          <p:spPr>
            <a:xfrm>
              <a:off x="2273644" y="4967416"/>
              <a:ext cx="0" cy="98854"/>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2D523FA-B201-4B44-89A3-4856FD5FFC4C}"/>
                </a:ext>
              </a:extLst>
            </p:cNvPr>
            <p:cNvCxnSpPr/>
            <p:nvPr/>
          </p:nvCxnSpPr>
          <p:spPr>
            <a:xfrm>
              <a:off x="1758778" y="4983889"/>
              <a:ext cx="0" cy="98854"/>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BB4B059-4E55-564F-9B68-BF08B42C3AD2}"/>
                </a:ext>
              </a:extLst>
            </p:cNvPr>
            <p:cNvCxnSpPr/>
            <p:nvPr/>
          </p:nvCxnSpPr>
          <p:spPr>
            <a:xfrm>
              <a:off x="2751440" y="4926222"/>
              <a:ext cx="0" cy="9885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0082C83-9120-3A42-AF20-9FE61ED1050E}"/>
                </a:ext>
              </a:extLst>
            </p:cNvPr>
            <p:cNvCxnSpPr/>
            <p:nvPr/>
          </p:nvCxnSpPr>
          <p:spPr>
            <a:xfrm>
              <a:off x="3233353" y="4950934"/>
              <a:ext cx="0" cy="98854"/>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E7E1CEEE-C128-2245-8F1E-AD588B6339BC}"/>
                </a:ext>
              </a:extLst>
            </p:cNvPr>
            <p:cNvCxnSpPr/>
            <p:nvPr/>
          </p:nvCxnSpPr>
          <p:spPr>
            <a:xfrm>
              <a:off x="3715266" y="4938577"/>
              <a:ext cx="0" cy="98854"/>
            </a:xfrm>
            <a:prstGeom prst="line">
              <a:avLst/>
            </a:prstGeom>
            <a:ln w="28575"/>
          </p:spPr>
          <p:style>
            <a:lnRef idx="1">
              <a:schemeClr val="dk1"/>
            </a:lnRef>
            <a:fillRef idx="0">
              <a:schemeClr val="dk1"/>
            </a:fillRef>
            <a:effectRef idx="0">
              <a:schemeClr val="dk1"/>
            </a:effectRef>
            <a:fontRef idx="minor">
              <a:schemeClr val="tx1"/>
            </a:fontRef>
          </p:style>
        </p:cxnSp>
        <p:sp>
          <p:nvSpPr>
            <p:cNvPr id="17" name="Left Brace 16">
              <a:extLst>
                <a:ext uri="{FF2B5EF4-FFF2-40B4-BE49-F238E27FC236}">
                  <a16:creationId xmlns:a16="http://schemas.microsoft.com/office/drawing/2014/main" id="{703B4627-D10D-734F-85A9-AAD406D8B09C}"/>
                </a:ext>
              </a:extLst>
            </p:cNvPr>
            <p:cNvSpPr/>
            <p:nvPr/>
          </p:nvSpPr>
          <p:spPr>
            <a:xfrm rot="16200000">
              <a:off x="1886468" y="4955054"/>
              <a:ext cx="228597" cy="54575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71A77D1-B8C8-BD4C-AF4B-D0F2F35F1035}"/>
                    </a:ext>
                  </a:extLst>
                </p:cNvPr>
                <p:cNvSpPr txBox="1"/>
                <p:nvPr/>
              </p:nvSpPr>
              <p:spPr>
                <a:xfrm>
                  <a:off x="1729944" y="5292803"/>
                  <a:ext cx="5058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oMath>
                    </m:oMathPara>
                  </a14:m>
                  <a:endParaRPr lang="en-US" dirty="0"/>
                </a:p>
              </p:txBody>
            </p:sp>
          </mc:Choice>
          <mc:Fallback xmlns="">
            <p:sp>
              <p:nvSpPr>
                <p:cNvPr id="18" name="TextBox 17">
                  <a:extLst>
                    <a:ext uri="{FF2B5EF4-FFF2-40B4-BE49-F238E27FC236}">
                      <a16:creationId xmlns:a16="http://schemas.microsoft.com/office/drawing/2014/main" id="{D71A77D1-B8C8-BD4C-AF4B-D0F2F35F1035}"/>
                    </a:ext>
                  </a:extLst>
                </p:cNvPr>
                <p:cNvSpPr txBox="1">
                  <a:spLocks noRot="1" noChangeAspect="1" noMove="1" noResize="1" noEditPoints="1" noAdjustHandles="1" noChangeArrowheads="1" noChangeShapeType="1" noTextEdit="1"/>
                </p:cNvSpPr>
                <p:nvPr/>
              </p:nvSpPr>
              <p:spPr>
                <a:xfrm>
                  <a:off x="1729944" y="5292803"/>
                  <a:ext cx="505844" cy="369332"/>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A74B50C-2D88-4B4A-9CD3-E18EE8246421}"/>
                  </a:ext>
                </a:extLst>
              </p:cNvPr>
              <p:cNvSpPr txBox="1"/>
              <p:nvPr/>
            </p:nvSpPr>
            <p:spPr>
              <a:xfrm>
                <a:off x="3770873" y="4535472"/>
                <a:ext cx="6905365" cy="923330"/>
              </a:xfrm>
              <a:prstGeom prst="rect">
                <a:avLst/>
              </a:prstGeom>
              <a:noFill/>
            </p:spPr>
            <p:txBody>
              <a:bodyPr wrap="square" rtlCol="0">
                <a:spAutoFit/>
              </a:bodyPr>
              <a:lstStyle/>
              <a:p>
                <a:pPr marL="285750" indent="-285750">
                  <a:buFont typeface="Arial" panose="020B0604020202020204" pitchFamily="34" charset="0"/>
                  <a:buChar char="•"/>
                </a:pPr>
                <a:r>
                  <a:rPr lang="en-US" dirty="0"/>
                  <a:t>4 X grid size (i.e.,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corresponds to the smallest resolved waves</a:t>
                </a:r>
              </a:p>
              <a:p>
                <a:pPr marL="285750" indent="-285750">
                  <a:buFont typeface="Arial" panose="020B0604020202020204" pitchFamily="34" charset="0"/>
                  <a:buChar char="•"/>
                </a:pPr>
                <a:r>
                  <a:rPr lang="en-US" dirty="0"/>
                  <a:t>However, every model has some dissipation terms to stabilize the model, hence 6 X grid size is a more realistic estimation</a:t>
                </a:r>
              </a:p>
            </p:txBody>
          </p:sp>
        </mc:Choice>
        <mc:Fallback xmlns="">
          <p:sp>
            <p:nvSpPr>
              <p:cNvPr id="19" name="TextBox 18">
                <a:extLst>
                  <a:ext uri="{FF2B5EF4-FFF2-40B4-BE49-F238E27FC236}">
                    <a16:creationId xmlns:a16="http://schemas.microsoft.com/office/drawing/2014/main" id="{1A74B50C-2D88-4B4A-9CD3-E18EE8246421}"/>
                  </a:ext>
                </a:extLst>
              </p:cNvPr>
              <p:cNvSpPr txBox="1">
                <a:spLocks noRot="1" noChangeAspect="1" noMove="1" noResize="1" noEditPoints="1" noAdjustHandles="1" noChangeArrowheads="1" noChangeShapeType="1" noTextEdit="1"/>
              </p:cNvSpPr>
              <p:nvPr/>
            </p:nvSpPr>
            <p:spPr>
              <a:xfrm>
                <a:off x="3770873" y="4535472"/>
                <a:ext cx="6905365" cy="923330"/>
              </a:xfrm>
              <a:prstGeom prst="rect">
                <a:avLst/>
              </a:prstGeom>
              <a:blipFill>
                <a:blip r:embed="rId5"/>
                <a:stretch>
                  <a:fillRect l="-735" t="-2740" b="-9589"/>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9C93090E-B0A4-4F46-8442-2A0C001BE43F}"/>
              </a:ext>
            </a:extLst>
          </p:cNvPr>
          <p:cNvSpPr/>
          <p:nvPr/>
        </p:nvSpPr>
        <p:spPr>
          <a:xfrm>
            <a:off x="575427" y="5863690"/>
            <a:ext cx="9603656" cy="492443"/>
          </a:xfrm>
          <a:prstGeom prst="rect">
            <a:avLst/>
          </a:prstGeom>
          <a:noFill/>
        </p:spPr>
        <p:txBody>
          <a:bodyPr wrap="none" lIns="91440" tIns="45720" rIns="91440" bIns="45720">
            <a:spAutoFit/>
          </a:bodyPr>
          <a:lstStyle/>
          <a:p>
            <a:pPr algn="ctr"/>
            <a:r>
              <a:rPr lang="en-US" sz="2600" dirty="0">
                <a:ln w="0"/>
                <a:solidFill>
                  <a:schemeClr val="accent1"/>
                </a:solidFill>
                <a:effectLst>
                  <a:outerShdw blurRad="38100" dist="25400" dir="5400000" algn="ctr" rotWithShape="0">
                    <a:srgbClr val="6E747A">
                      <a:alpha val="43000"/>
                    </a:srgbClr>
                  </a:outerShdw>
                </a:effectLst>
              </a:rPr>
              <a:t>Open question for you: what is the largest wave that can be resolved?</a:t>
            </a:r>
            <a:endParaRPr lang="en-US" sz="2600" b="0" cap="none" spc="0" dirty="0">
              <a:ln w="0"/>
              <a:solidFill>
                <a:schemeClr val="accent1"/>
              </a:solidFill>
              <a:effectLst>
                <a:outerShdw blurRad="38100" dist="25400" dir="5400000" algn="ctr" rotWithShape="0">
                  <a:srgbClr val="6E747A">
                    <a:alpha val="43000"/>
                  </a:srgbClr>
                </a:outerShdw>
              </a:effectLst>
            </a:endParaRPr>
          </a:p>
        </p:txBody>
      </p:sp>
      <p:sp>
        <p:nvSpPr>
          <p:cNvPr id="22" name="Slide Number Placeholder 21">
            <a:extLst>
              <a:ext uri="{FF2B5EF4-FFF2-40B4-BE49-F238E27FC236}">
                <a16:creationId xmlns:a16="http://schemas.microsoft.com/office/drawing/2014/main" id="{280E0E29-4A76-8547-AB91-79AD942FBFCC}"/>
              </a:ext>
            </a:extLst>
          </p:cNvPr>
          <p:cNvSpPr>
            <a:spLocks noGrp="1"/>
          </p:cNvSpPr>
          <p:nvPr>
            <p:ph type="sldNum" sz="quarter" idx="12"/>
          </p:nvPr>
        </p:nvSpPr>
        <p:spPr/>
        <p:txBody>
          <a:bodyPr/>
          <a:lstStyle/>
          <a:p>
            <a:fld id="{EC42D0B6-2745-CB42-BE97-07C946EEB8B9}" type="slidenum">
              <a:rPr lang="en-US" smtClean="0"/>
              <a:t>18</a:t>
            </a:fld>
            <a:endParaRPr lang="en-US"/>
          </a:p>
        </p:txBody>
      </p:sp>
      <p:pic>
        <p:nvPicPr>
          <p:cNvPr id="2" name="Audio Recording Oct 26, 2022 at 2:38:33 PM" descr="Audio Recording Oct 26, 2022 at 2:38:33 PM">
            <a:hlinkClick r:id="" action="ppaction://media"/>
            <a:extLst>
              <a:ext uri="{FF2B5EF4-FFF2-40B4-BE49-F238E27FC236}">
                <a16:creationId xmlns:a16="http://schemas.microsoft.com/office/drawing/2014/main" id="{53204D24-0A68-8646-AB33-2452910F1E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027" y="70395"/>
            <a:ext cx="812800" cy="812800"/>
          </a:xfrm>
          <a:prstGeom prst="rect">
            <a:avLst/>
          </a:prstGeom>
        </p:spPr>
      </p:pic>
    </p:spTree>
    <p:extLst>
      <p:ext uri="{BB962C8B-B14F-4D97-AF65-F5344CB8AC3E}">
        <p14:creationId xmlns:p14="http://schemas.microsoft.com/office/powerpoint/2010/main" val="18617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5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E27F3-C633-CF44-A06C-88590700B0CF}"/>
              </a:ext>
            </a:extLst>
          </p:cNvPr>
          <p:cNvSpPr>
            <a:spLocks noGrp="1"/>
          </p:cNvSpPr>
          <p:nvPr>
            <p:ph type="title"/>
          </p:nvPr>
        </p:nvSpPr>
        <p:spPr>
          <a:xfrm>
            <a:off x="838200" y="365125"/>
            <a:ext cx="10097530" cy="882907"/>
          </a:xfrm>
        </p:spPr>
        <p:txBody>
          <a:bodyPr/>
          <a:lstStyle/>
          <a:p>
            <a:r>
              <a:rPr lang="en-US" dirty="0"/>
              <a:t>What is model parameterization?</a:t>
            </a:r>
          </a:p>
        </p:txBody>
      </p:sp>
      <p:sp>
        <p:nvSpPr>
          <p:cNvPr id="3" name="Content Placeholder 2">
            <a:extLst>
              <a:ext uri="{FF2B5EF4-FFF2-40B4-BE49-F238E27FC236}">
                <a16:creationId xmlns:a16="http://schemas.microsoft.com/office/drawing/2014/main" id="{138DA4C5-0A34-CE45-8605-C5D8012C3D20}"/>
              </a:ext>
            </a:extLst>
          </p:cNvPr>
          <p:cNvSpPr>
            <a:spLocks noGrp="1"/>
          </p:cNvSpPr>
          <p:nvPr>
            <p:ph idx="1"/>
          </p:nvPr>
        </p:nvSpPr>
        <p:spPr>
          <a:xfrm>
            <a:off x="838200" y="1334530"/>
            <a:ext cx="10515600" cy="4842433"/>
          </a:xfrm>
        </p:spPr>
        <p:txBody>
          <a:bodyPr>
            <a:normAutofit lnSpcReduction="10000"/>
          </a:bodyPr>
          <a:lstStyle/>
          <a:p>
            <a:r>
              <a:rPr lang="en-US" dirty="0"/>
              <a:t>Small physical or chemical processes that cannot be resolved at model grid scale have to be parameterized.</a:t>
            </a:r>
          </a:p>
          <a:p>
            <a:r>
              <a:rPr lang="en-US" dirty="0"/>
              <a:t>Can you think of some physical processes that model probably cannot (fully) resolve and hence need to be parameterized?</a:t>
            </a:r>
          </a:p>
          <a:p>
            <a:pPr lvl="1">
              <a:buFont typeface="Courier New" panose="02070309020205020404" pitchFamily="49" charset="0"/>
              <a:buChar char="o"/>
            </a:pPr>
            <a:r>
              <a:rPr lang="en-US" dirty="0"/>
              <a:t> Turbulence processes</a:t>
            </a:r>
          </a:p>
          <a:p>
            <a:pPr lvl="1">
              <a:buFont typeface="Courier New" panose="02070309020205020404" pitchFamily="49" charset="0"/>
              <a:buChar char="o"/>
            </a:pPr>
            <a:r>
              <a:rPr lang="en-US" dirty="0"/>
              <a:t> Cloud microphysical processes (e.g., water vapor turn into droplet)</a:t>
            </a:r>
          </a:p>
          <a:p>
            <a:pPr lvl="1">
              <a:buFont typeface="Courier New" panose="02070309020205020404" pitchFamily="49" charset="0"/>
              <a:buChar char="o"/>
            </a:pPr>
            <a:r>
              <a:rPr lang="en-US" dirty="0"/>
              <a:t> Convective towers</a:t>
            </a:r>
          </a:p>
          <a:p>
            <a:pPr lvl="1">
              <a:buFont typeface="Courier New" panose="02070309020205020404" pitchFamily="49" charset="0"/>
              <a:buChar char="o"/>
            </a:pPr>
            <a:r>
              <a:rPr lang="en-US" dirty="0"/>
              <a:t> Cloud vertical distribution</a:t>
            </a:r>
          </a:p>
          <a:p>
            <a:pPr lvl="1">
              <a:buFont typeface="Courier New" panose="02070309020205020404" pitchFamily="49" charset="0"/>
              <a:buChar char="o"/>
            </a:pPr>
            <a:r>
              <a:rPr lang="en-US" dirty="0"/>
              <a:t> Aerosol-cloud interaction</a:t>
            </a:r>
          </a:p>
          <a:p>
            <a:pPr lvl="1">
              <a:buFont typeface="Courier New" panose="02070309020205020404" pitchFamily="49" charset="0"/>
              <a:buChar char="o"/>
            </a:pPr>
            <a:r>
              <a:rPr lang="en-US" dirty="0"/>
              <a:t> All chemical reactions</a:t>
            </a:r>
          </a:p>
          <a:p>
            <a:pPr lvl="1">
              <a:buFont typeface="Courier New" panose="02070309020205020404" pitchFamily="49" charset="0"/>
              <a:buChar char="o"/>
            </a:pPr>
            <a:r>
              <a:rPr lang="en-US" dirty="0"/>
              <a:t> Soil evaporation</a:t>
            </a:r>
          </a:p>
          <a:p>
            <a:pPr lvl="1">
              <a:buFont typeface="Courier New" panose="02070309020205020404" pitchFamily="49" charset="0"/>
              <a:buChar char="o"/>
            </a:pPr>
            <a:r>
              <a:rPr lang="en-US" dirty="0"/>
              <a:t> Gravity wave drag</a:t>
            </a:r>
          </a:p>
          <a:p>
            <a:pPr lvl="1">
              <a:buFont typeface="Courier New" panose="02070309020205020404" pitchFamily="49" charset="0"/>
              <a:buChar char="o"/>
            </a:pPr>
            <a:r>
              <a:rPr lang="en-US" dirty="0"/>
              <a:t> </a:t>
            </a:r>
            <a:r>
              <a:rPr lang="en-US" dirty="0" err="1"/>
              <a:t>etc</a:t>
            </a:r>
            <a:r>
              <a:rPr lang="en-US" dirty="0"/>
              <a:t> ….</a:t>
            </a:r>
          </a:p>
        </p:txBody>
      </p:sp>
      <p:sp>
        <p:nvSpPr>
          <p:cNvPr id="4" name="Slide Number Placeholder 3">
            <a:extLst>
              <a:ext uri="{FF2B5EF4-FFF2-40B4-BE49-F238E27FC236}">
                <a16:creationId xmlns:a16="http://schemas.microsoft.com/office/drawing/2014/main" id="{1B62DC32-8BDB-DA4E-B16B-00E4790C6B27}"/>
              </a:ext>
            </a:extLst>
          </p:cNvPr>
          <p:cNvSpPr>
            <a:spLocks noGrp="1"/>
          </p:cNvSpPr>
          <p:nvPr>
            <p:ph type="sldNum" sz="quarter" idx="12"/>
          </p:nvPr>
        </p:nvSpPr>
        <p:spPr/>
        <p:txBody>
          <a:bodyPr/>
          <a:lstStyle/>
          <a:p>
            <a:fld id="{EC42D0B6-2745-CB42-BE97-07C946EEB8B9}" type="slidenum">
              <a:rPr lang="en-US" smtClean="0"/>
              <a:t>19</a:t>
            </a:fld>
            <a:endParaRPr lang="en-US"/>
          </a:p>
        </p:txBody>
      </p:sp>
      <p:pic>
        <p:nvPicPr>
          <p:cNvPr id="5" name="Audio Recording Oct 26, 2022 at 2:41:33 PM" descr="Audio Recording Oct 26, 2022 at 2:41:33 PM">
            <a:hlinkClick r:id="" action="ppaction://media"/>
            <a:extLst>
              <a:ext uri="{FF2B5EF4-FFF2-40B4-BE49-F238E27FC236}">
                <a16:creationId xmlns:a16="http://schemas.microsoft.com/office/drawing/2014/main" id="{45C12EDC-13A9-CE43-A1E4-CEFE017881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3200" y="-84524"/>
            <a:ext cx="812800" cy="812800"/>
          </a:xfrm>
          <a:prstGeom prst="rect">
            <a:avLst/>
          </a:prstGeom>
        </p:spPr>
      </p:pic>
    </p:spTree>
    <p:extLst>
      <p:ext uri="{BB962C8B-B14F-4D97-AF65-F5344CB8AC3E}">
        <p14:creationId xmlns:p14="http://schemas.microsoft.com/office/powerpoint/2010/main" val="106776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linds(horizont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heckerboard(across)">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checkerboard(across)">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checkerboard(across)">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checkerboard(across)">
                                      <p:cBhvr>
                                        <p:cTn id="50" dur="500"/>
                                        <p:tgtEl>
                                          <p:spTgt spid="3">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5" dur="500"/>
                                        <p:tgtEl>
                                          <p:spTgt spid="3">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71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udy sky over trees&#10;&#10;Description automatically generated with low confidence">
            <a:extLst>
              <a:ext uri="{FF2B5EF4-FFF2-40B4-BE49-F238E27FC236}">
                <a16:creationId xmlns:a16="http://schemas.microsoft.com/office/drawing/2014/main" id="{62EDC1F6-DDAB-2C42-B843-AC78B4F21973}"/>
              </a:ext>
            </a:extLst>
          </p:cNvPr>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3047" y="10"/>
            <a:ext cx="12191999" cy="6857990"/>
          </a:xfrm>
          <a:prstGeom prst="rect">
            <a:avLst/>
          </a:prstGeom>
          <a:noFill/>
        </p:spPr>
      </p:pic>
      <p:sp>
        <p:nvSpPr>
          <p:cNvPr id="13" name="Rectangle 12">
            <a:extLst>
              <a:ext uri="{FF2B5EF4-FFF2-40B4-BE49-F238E27FC236}">
                <a16:creationId xmlns:a16="http://schemas.microsoft.com/office/drawing/2014/main" id="{38B06A83-3AC2-844D-8C62-8B36275C66F3}"/>
              </a:ext>
            </a:extLst>
          </p:cNvPr>
          <p:cNvSpPr/>
          <p:nvPr/>
        </p:nvSpPr>
        <p:spPr>
          <a:xfrm rot="20566232">
            <a:off x="3237974" y="4756142"/>
            <a:ext cx="9070945" cy="584775"/>
          </a:xfrm>
          <a:prstGeom prst="rect">
            <a:avLst/>
          </a:prstGeom>
          <a:noFill/>
        </p:spPr>
        <p:txBody>
          <a:bodyPr wrap="non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How many wave trains can you see from this photo?</a:t>
            </a:r>
          </a:p>
        </p:txBody>
      </p:sp>
      <p:grpSp>
        <p:nvGrpSpPr>
          <p:cNvPr id="22" name="Group 21">
            <a:extLst>
              <a:ext uri="{FF2B5EF4-FFF2-40B4-BE49-F238E27FC236}">
                <a16:creationId xmlns:a16="http://schemas.microsoft.com/office/drawing/2014/main" id="{D1351FF5-AA31-E142-90BE-9B810594D896}"/>
              </a:ext>
            </a:extLst>
          </p:cNvPr>
          <p:cNvGrpSpPr/>
          <p:nvPr/>
        </p:nvGrpSpPr>
        <p:grpSpPr>
          <a:xfrm>
            <a:off x="3072106" y="5048529"/>
            <a:ext cx="1764432" cy="534473"/>
            <a:chOff x="3084463" y="4694350"/>
            <a:chExt cx="1764432" cy="534473"/>
          </a:xfrm>
        </p:grpSpPr>
        <p:sp>
          <p:nvSpPr>
            <p:cNvPr id="19" name="Freeform 18">
              <a:extLst>
                <a:ext uri="{FF2B5EF4-FFF2-40B4-BE49-F238E27FC236}">
                  <a16:creationId xmlns:a16="http://schemas.microsoft.com/office/drawing/2014/main" id="{287C1E21-A04C-7241-9D26-071D486E656F}"/>
                </a:ext>
              </a:extLst>
            </p:cNvPr>
            <p:cNvSpPr/>
            <p:nvPr/>
          </p:nvSpPr>
          <p:spPr>
            <a:xfrm>
              <a:off x="3322749" y="4739425"/>
              <a:ext cx="1017431" cy="489398"/>
            </a:xfrm>
            <a:custGeom>
              <a:avLst/>
              <a:gdLst>
                <a:gd name="connsiteX0" fmla="*/ 0 w 1017431"/>
                <a:gd name="connsiteY0" fmla="*/ 489398 h 489398"/>
                <a:gd name="connsiteX1" fmla="*/ 437882 w 1017431"/>
                <a:gd name="connsiteY1" fmla="*/ 373488 h 489398"/>
                <a:gd name="connsiteX2" fmla="*/ 837127 w 1017431"/>
                <a:gd name="connsiteY2" fmla="*/ 154547 h 489398"/>
                <a:gd name="connsiteX3" fmla="*/ 1017431 w 1017431"/>
                <a:gd name="connsiteY3" fmla="*/ 0 h 489398"/>
              </a:gdLst>
              <a:ahLst/>
              <a:cxnLst>
                <a:cxn ang="0">
                  <a:pos x="connsiteX0" y="connsiteY0"/>
                </a:cxn>
                <a:cxn ang="0">
                  <a:pos x="connsiteX1" y="connsiteY1"/>
                </a:cxn>
                <a:cxn ang="0">
                  <a:pos x="connsiteX2" y="connsiteY2"/>
                </a:cxn>
                <a:cxn ang="0">
                  <a:pos x="connsiteX3" y="connsiteY3"/>
                </a:cxn>
              </a:cxnLst>
              <a:rect l="l" t="t" r="r" b="b"/>
              <a:pathLst>
                <a:path w="1017431" h="489398">
                  <a:moveTo>
                    <a:pt x="0" y="489398"/>
                  </a:moveTo>
                  <a:cubicBezTo>
                    <a:pt x="149180" y="459347"/>
                    <a:pt x="298361" y="429296"/>
                    <a:pt x="437882" y="373488"/>
                  </a:cubicBezTo>
                  <a:cubicBezTo>
                    <a:pt x="577403" y="317680"/>
                    <a:pt x="740536" y="216795"/>
                    <a:pt x="837127" y="154547"/>
                  </a:cubicBezTo>
                  <a:cubicBezTo>
                    <a:pt x="933718" y="92299"/>
                    <a:pt x="975574" y="46149"/>
                    <a:pt x="1017431"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Freeform 19">
              <a:extLst>
                <a:ext uri="{FF2B5EF4-FFF2-40B4-BE49-F238E27FC236}">
                  <a16:creationId xmlns:a16="http://schemas.microsoft.com/office/drawing/2014/main" id="{D28251A6-12AA-374D-ADF2-D4A3A6B619AF}"/>
                </a:ext>
              </a:extLst>
            </p:cNvPr>
            <p:cNvSpPr/>
            <p:nvPr/>
          </p:nvSpPr>
          <p:spPr>
            <a:xfrm>
              <a:off x="3831464" y="4739425"/>
              <a:ext cx="1017431" cy="489398"/>
            </a:xfrm>
            <a:custGeom>
              <a:avLst/>
              <a:gdLst>
                <a:gd name="connsiteX0" fmla="*/ 0 w 1017431"/>
                <a:gd name="connsiteY0" fmla="*/ 489398 h 489398"/>
                <a:gd name="connsiteX1" fmla="*/ 437882 w 1017431"/>
                <a:gd name="connsiteY1" fmla="*/ 373488 h 489398"/>
                <a:gd name="connsiteX2" fmla="*/ 837127 w 1017431"/>
                <a:gd name="connsiteY2" fmla="*/ 154547 h 489398"/>
                <a:gd name="connsiteX3" fmla="*/ 1017431 w 1017431"/>
                <a:gd name="connsiteY3" fmla="*/ 0 h 489398"/>
              </a:gdLst>
              <a:ahLst/>
              <a:cxnLst>
                <a:cxn ang="0">
                  <a:pos x="connsiteX0" y="connsiteY0"/>
                </a:cxn>
                <a:cxn ang="0">
                  <a:pos x="connsiteX1" y="connsiteY1"/>
                </a:cxn>
                <a:cxn ang="0">
                  <a:pos x="connsiteX2" y="connsiteY2"/>
                </a:cxn>
                <a:cxn ang="0">
                  <a:pos x="connsiteX3" y="connsiteY3"/>
                </a:cxn>
              </a:cxnLst>
              <a:rect l="l" t="t" r="r" b="b"/>
              <a:pathLst>
                <a:path w="1017431" h="489398">
                  <a:moveTo>
                    <a:pt x="0" y="489398"/>
                  </a:moveTo>
                  <a:cubicBezTo>
                    <a:pt x="149180" y="459347"/>
                    <a:pt x="298361" y="429296"/>
                    <a:pt x="437882" y="373488"/>
                  </a:cubicBezTo>
                  <a:cubicBezTo>
                    <a:pt x="577403" y="317680"/>
                    <a:pt x="740536" y="216795"/>
                    <a:pt x="837127" y="154547"/>
                  </a:cubicBezTo>
                  <a:cubicBezTo>
                    <a:pt x="933718" y="92299"/>
                    <a:pt x="975574" y="46149"/>
                    <a:pt x="1017431"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a:extLst>
                <a:ext uri="{FF2B5EF4-FFF2-40B4-BE49-F238E27FC236}">
                  <a16:creationId xmlns:a16="http://schemas.microsoft.com/office/drawing/2014/main" id="{DCFAF70A-B0DC-244A-915C-8ECABDFE2D3E}"/>
                </a:ext>
              </a:extLst>
            </p:cNvPr>
            <p:cNvSpPr/>
            <p:nvPr/>
          </p:nvSpPr>
          <p:spPr>
            <a:xfrm>
              <a:off x="3084463" y="4694350"/>
              <a:ext cx="1017431" cy="489398"/>
            </a:xfrm>
            <a:custGeom>
              <a:avLst/>
              <a:gdLst>
                <a:gd name="connsiteX0" fmla="*/ 0 w 1017431"/>
                <a:gd name="connsiteY0" fmla="*/ 489398 h 489398"/>
                <a:gd name="connsiteX1" fmla="*/ 437882 w 1017431"/>
                <a:gd name="connsiteY1" fmla="*/ 373488 h 489398"/>
                <a:gd name="connsiteX2" fmla="*/ 837127 w 1017431"/>
                <a:gd name="connsiteY2" fmla="*/ 154547 h 489398"/>
                <a:gd name="connsiteX3" fmla="*/ 1017431 w 1017431"/>
                <a:gd name="connsiteY3" fmla="*/ 0 h 489398"/>
              </a:gdLst>
              <a:ahLst/>
              <a:cxnLst>
                <a:cxn ang="0">
                  <a:pos x="connsiteX0" y="connsiteY0"/>
                </a:cxn>
                <a:cxn ang="0">
                  <a:pos x="connsiteX1" y="connsiteY1"/>
                </a:cxn>
                <a:cxn ang="0">
                  <a:pos x="connsiteX2" y="connsiteY2"/>
                </a:cxn>
                <a:cxn ang="0">
                  <a:pos x="connsiteX3" y="connsiteY3"/>
                </a:cxn>
              </a:cxnLst>
              <a:rect l="l" t="t" r="r" b="b"/>
              <a:pathLst>
                <a:path w="1017431" h="489398">
                  <a:moveTo>
                    <a:pt x="0" y="489398"/>
                  </a:moveTo>
                  <a:cubicBezTo>
                    <a:pt x="149180" y="459347"/>
                    <a:pt x="298361" y="429296"/>
                    <a:pt x="437882" y="373488"/>
                  </a:cubicBezTo>
                  <a:cubicBezTo>
                    <a:pt x="577403" y="317680"/>
                    <a:pt x="740536" y="216795"/>
                    <a:pt x="837127" y="154547"/>
                  </a:cubicBezTo>
                  <a:cubicBezTo>
                    <a:pt x="933718" y="92299"/>
                    <a:pt x="975574" y="46149"/>
                    <a:pt x="1017431"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415D8146-252F-0543-9290-DE5549A44B57}"/>
              </a:ext>
            </a:extLst>
          </p:cNvPr>
          <p:cNvSpPr txBox="1"/>
          <p:nvPr/>
        </p:nvSpPr>
        <p:spPr>
          <a:xfrm>
            <a:off x="7380464" y="6385560"/>
            <a:ext cx="4556440" cy="369332"/>
          </a:xfrm>
          <a:prstGeom prst="rect">
            <a:avLst/>
          </a:prstGeom>
          <a:noFill/>
        </p:spPr>
        <p:txBody>
          <a:bodyPr wrap="none" rtlCol="0">
            <a:spAutoFit/>
          </a:bodyPr>
          <a:lstStyle/>
          <a:p>
            <a:r>
              <a:rPr lang="en-US" dirty="0">
                <a:solidFill>
                  <a:schemeClr val="bg1"/>
                </a:solidFill>
              </a:rPr>
              <a:t>Photo taken out of my office @ Greenbelt, MD</a:t>
            </a:r>
          </a:p>
        </p:txBody>
      </p:sp>
      <p:grpSp>
        <p:nvGrpSpPr>
          <p:cNvPr id="2" name="Group 1">
            <a:extLst>
              <a:ext uri="{FF2B5EF4-FFF2-40B4-BE49-F238E27FC236}">
                <a16:creationId xmlns:a16="http://schemas.microsoft.com/office/drawing/2014/main" id="{4745E203-62BB-2B4E-AFC4-F1EDE7042393}"/>
              </a:ext>
            </a:extLst>
          </p:cNvPr>
          <p:cNvGrpSpPr/>
          <p:nvPr/>
        </p:nvGrpSpPr>
        <p:grpSpPr>
          <a:xfrm>
            <a:off x="1061366" y="2779574"/>
            <a:ext cx="7352639" cy="833124"/>
            <a:chOff x="1061366" y="2779574"/>
            <a:chExt cx="7352639" cy="833124"/>
          </a:xfrm>
        </p:grpSpPr>
        <p:grpSp>
          <p:nvGrpSpPr>
            <p:cNvPr id="26" name="Group 25">
              <a:extLst>
                <a:ext uri="{FF2B5EF4-FFF2-40B4-BE49-F238E27FC236}">
                  <a16:creationId xmlns:a16="http://schemas.microsoft.com/office/drawing/2014/main" id="{F91E7576-B6A2-A441-B2BC-C3F12B75380D}"/>
                </a:ext>
              </a:extLst>
            </p:cNvPr>
            <p:cNvGrpSpPr/>
            <p:nvPr/>
          </p:nvGrpSpPr>
          <p:grpSpPr>
            <a:xfrm>
              <a:off x="1061366" y="2779574"/>
              <a:ext cx="930175" cy="517457"/>
              <a:chOff x="2354685" y="1620436"/>
              <a:chExt cx="930175" cy="517457"/>
            </a:xfrm>
          </p:grpSpPr>
          <p:sp>
            <p:nvSpPr>
              <p:cNvPr id="16" name="Freeform 15">
                <a:extLst>
                  <a:ext uri="{FF2B5EF4-FFF2-40B4-BE49-F238E27FC236}">
                    <a16:creationId xmlns:a16="http://schemas.microsoft.com/office/drawing/2014/main" id="{C25E6E9D-8122-344D-BF9E-E9C57C440DE4}"/>
                  </a:ext>
                </a:extLst>
              </p:cNvPr>
              <p:cNvSpPr/>
              <p:nvPr/>
            </p:nvSpPr>
            <p:spPr>
              <a:xfrm>
                <a:off x="2446986" y="1970391"/>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44C0EA8-F361-6040-8AE8-A36C334BB9A7}"/>
                  </a:ext>
                </a:extLst>
              </p:cNvPr>
              <p:cNvSpPr/>
              <p:nvPr/>
            </p:nvSpPr>
            <p:spPr>
              <a:xfrm>
                <a:off x="2354685" y="1787938"/>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1281D2B5-D68F-7442-80E1-73E46F955CF0}"/>
                  </a:ext>
                </a:extLst>
              </p:cNvPr>
              <p:cNvSpPr/>
              <p:nvPr/>
            </p:nvSpPr>
            <p:spPr>
              <a:xfrm>
                <a:off x="2354685" y="1620436"/>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97C59E64-FDB9-5540-BB3C-8164DF96A237}"/>
                </a:ext>
              </a:extLst>
            </p:cNvPr>
            <p:cNvGrpSpPr/>
            <p:nvPr/>
          </p:nvGrpSpPr>
          <p:grpSpPr>
            <a:xfrm>
              <a:off x="2380217" y="2808413"/>
              <a:ext cx="930175" cy="517457"/>
              <a:chOff x="2354685" y="1620436"/>
              <a:chExt cx="930175" cy="517457"/>
            </a:xfrm>
          </p:grpSpPr>
          <p:sp>
            <p:nvSpPr>
              <p:cNvPr id="15" name="Freeform 14">
                <a:extLst>
                  <a:ext uri="{FF2B5EF4-FFF2-40B4-BE49-F238E27FC236}">
                    <a16:creationId xmlns:a16="http://schemas.microsoft.com/office/drawing/2014/main" id="{5FC4C8F9-56AA-9E43-90D1-464DF1AA4C2F}"/>
                  </a:ext>
                </a:extLst>
              </p:cNvPr>
              <p:cNvSpPr/>
              <p:nvPr/>
            </p:nvSpPr>
            <p:spPr>
              <a:xfrm>
                <a:off x="2446986" y="1970391"/>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0A9222F-930E-A94F-A65C-277059F9162F}"/>
                  </a:ext>
                </a:extLst>
              </p:cNvPr>
              <p:cNvSpPr/>
              <p:nvPr/>
            </p:nvSpPr>
            <p:spPr>
              <a:xfrm>
                <a:off x="2354685" y="1787938"/>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812B32D2-1A68-DF4A-B52E-EC23CDC01913}"/>
                  </a:ext>
                </a:extLst>
              </p:cNvPr>
              <p:cNvSpPr/>
              <p:nvPr/>
            </p:nvSpPr>
            <p:spPr>
              <a:xfrm>
                <a:off x="2354685" y="1620436"/>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DE57854-FBC0-2A4D-B6A8-D75C4C3CAFE7}"/>
                </a:ext>
              </a:extLst>
            </p:cNvPr>
            <p:cNvGrpSpPr/>
            <p:nvPr/>
          </p:nvGrpSpPr>
          <p:grpSpPr>
            <a:xfrm>
              <a:off x="3725346" y="2864552"/>
              <a:ext cx="930175" cy="517457"/>
              <a:chOff x="2354685" y="1620436"/>
              <a:chExt cx="930175" cy="517457"/>
            </a:xfrm>
          </p:grpSpPr>
          <p:sp>
            <p:nvSpPr>
              <p:cNvPr id="28" name="Freeform 27">
                <a:extLst>
                  <a:ext uri="{FF2B5EF4-FFF2-40B4-BE49-F238E27FC236}">
                    <a16:creationId xmlns:a16="http://schemas.microsoft.com/office/drawing/2014/main" id="{D7F38064-8FD6-C746-9161-1C8BDF129CDC}"/>
                  </a:ext>
                </a:extLst>
              </p:cNvPr>
              <p:cNvSpPr/>
              <p:nvPr/>
            </p:nvSpPr>
            <p:spPr>
              <a:xfrm>
                <a:off x="2446986" y="1970391"/>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01B71084-65F4-AB4D-9769-31F52C14D039}"/>
                  </a:ext>
                </a:extLst>
              </p:cNvPr>
              <p:cNvSpPr/>
              <p:nvPr/>
            </p:nvSpPr>
            <p:spPr>
              <a:xfrm>
                <a:off x="2354685" y="1787938"/>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5913F40B-5298-2F4B-B4B6-FD3D13D404BA}"/>
                  </a:ext>
                </a:extLst>
              </p:cNvPr>
              <p:cNvSpPr/>
              <p:nvPr/>
            </p:nvSpPr>
            <p:spPr>
              <a:xfrm>
                <a:off x="2354685" y="1620436"/>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CF6F6005-6382-904B-8901-6D83F2952F92}"/>
                </a:ext>
              </a:extLst>
            </p:cNvPr>
            <p:cNvGrpSpPr/>
            <p:nvPr/>
          </p:nvGrpSpPr>
          <p:grpSpPr>
            <a:xfrm>
              <a:off x="4978174" y="2947076"/>
              <a:ext cx="930175" cy="517457"/>
              <a:chOff x="2354685" y="1620436"/>
              <a:chExt cx="930175" cy="517457"/>
            </a:xfrm>
          </p:grpSpPr>
          <p:sp>
            <p:nvSpPr>
              <p:cNvPr id="32" name="Freeform 31">
                <a:extLst>
                  <a:ext uri="{FF2B5EF4-FFF2-40B4-BE49-F238E27FC236}">
                    <a16:creationId xmlns:a16="http://schemas.microsoft.com/office/drawing/2014/main" id="{D2F176B5-DEDC-2142-9271-FFCA6B1CBA8B}"/>
                  </a:ext>
                </a:extLst>
              </p:cNvPr>
              <p:cNvSpPr/>
              <p:nvPr/>
            </p:nvSpPr>
            <p:spPr>
              <a:xfrm>
                <a:off x="2446986" y="1970391"/>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B118B827-293C-244C-9599-B6539AAFECAA}"/>
                  </a:ext>
                </a:extLst>
              </p:cNvPr>
              <p:cNvSpPr/>
              <p:nvPr/>
            </p:nvSpPr>
            <p:spPr>
              <a:xfrm>
                <a:off x="2354685" y="1787938"/>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CA092AAF-DE6B-9B42-8223-D8DB32458896}"/>
                  </a:ext>
                </a:extLst>
              </p:cNvPr>
              <p:cNvSpPr/>
              <p:nvPr/>
            </p:nvSpPr>
            <p:spPr>
              <a:xfrm>
                <a:off x="2354685" y="1620436"/>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FFD72245-AB52-7348-90DF-0ABC405B5FDB}"/>
                </a:ext>
              </a:extLst>
            </p:cNvPr>
            <p:cNvGrpSpPr/>
            <p:nvPr/>
          </p:nvGrpSpPr>
          <p:grpSpPr>
            <a:xfrm>
              <a:off x="6138701" y="2970228"/>
              <a:ext cx="930175" cy="517457"/>
              <a:chOff x="2354685" y="1620436"/>
              <a:chExt cx="930175" cy="517457"/>
            </a:xfrm>
          </p:grpSpPr>
          <p:sp>
            <p:nvSpPr>
              <p:cNvPr id="36" name="Freeform 35">
                <a:extLst>
                  <a:ext uri="{FF2B5EF4-FFF2-40B4-BE49-F238E27FC236}">
                    <a16:creationId xmlns:a16="http://schemas.microsoft.com/office/drawing/2014/main" id="{F7F88748-0E36-2340-9C81-E8E0838AE142}"/>
                  </a:ext>
                </a:extLst>
              </p:cNvPr>
              <p:cNvSpPr/>
              <p:nvPr/>
            </p:nvSpPr>
            <p:spPr>
              <a:xfrm>
                <a:off x="2446986" y="1970391"/>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9A2C85F7-B113-5644-949D-06AC1F30DAA7}"/>
                  </a:ext>
                </a:extLst>
              </p:cNvPr>
              <p:cNvSpPr/>
              <p:nvPr/>
            </p:nvSpPr>
            <p:spPr>
              <a:xfrm>
                <a:off x="2354685" y="1787938"/>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58F4A9A3-36AD-3A4D-8BA1-01745BA2FF21}"/>
                  </a:ext>
                </a:extLst>
              </p:cNvPr>
              <p:cNvSpPr/>
              <p:nvPr/>
            </p:nvSpPr>
            <p:spPr>
              <a:xfrm>
                <a:off x="2354685" y="1620436"/>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6A7DA8AD-5F88-FF42-80B4-9AAE9C551CF8}"/>
                </a:ext>
              </a:extLst>
            </p:cNvPr>
            <p:cNvGrpSpPr/>
            <p:nvPr/>
          </p:nvGrpSpPr>
          <p:grpSpPr>
            <a:xfrm>
              <a:off x="7483830" y="3095241"/>
              <a:ext cx="930175" cy="517457"/>
              <a:chOff x="2354685" y="1620436"/>
              <a:chExt cx="930175" cy="517457"/>
            </a:xfrm>
          </p:grpSpPr>
          <p:sp>
            <p:nvSpPr>
              <p:cNvPr id="40" name="Freeform 39">
                <a:extLst>
                  <a:ext uri="{FF2B5EF4-FFF2-40B4-BE49-F238E27FC236}">
                    <a16:creationId xmlns:a16="http://schemas.microsoft.com/office/drawing/2014/main" id="{4EE3A297-EEC1-3C46-AE98-7420D52D9C2C}"/>
                  </a:ext>
                </a:extLst>
              </p:cNvPr>
              <p:cNvSpPr/>
              <p:nvPr/>
            </p:nvSpPr>
            <p:spPr>
              <a:xfrm>
                <a:off x="2446986" y="1970391"/>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7A923D8-E8DD-0545-849F-3C77A3D6A870}"/>
                  </a:ext>
                </a:extLst>
              </p:cNvPr>
              <p:cNvSpPr/>
              <p:nvPr/>
            </p:nvSpPr>
            <p:spPr>
              <a:xfrm>
                <a:off x="2354685" y="1787938"/>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92E1F762-F389-EB48-A43A-45FA89B8DB2F}"/>
                  </a:ext>
                </a:extLst>
              </p:cNvPr>
              <p:cNvSpPr/>
              <p:nvPr/>
            </p:nvSpPr>
            <p:spPr>
              <a:xfrm>
                <a:off x="2354685" y="1620436"/>
                <a:ext cx="837874" cy="167502"/>
              </a:xfrm>
              <a:custGeom>
                <a:avLst/>
                <a:gdLst>
                  <a:gd name="connsiteX0" fmla="*/ 0 w 837874"/>
                  <a:gd name="connsiteY0" fmla="*/ 167502 h 167502"/>
                  <a:gd name="connsiteX1" fmla="*/ 167425 w 837874"/>
                  <a:gd name="connsiteY1" fmla="*/ 77350 h 167502"/>
                  <a:gd name="connsiteX2" fmla="*/ 425003 w 837874"/>
                  <a:gd name="connsiteY2" fmla="*/ 77 h 167502"/>
                  <a:gd name="connsiteX3" fmla="*/ 772732 w 837874"/>
                  <a:gd name="connsiteY3" fmla="*/ 64471 h 167502"/>
                  <a:gd name="connsiteX4" fmla="*/ 837127 w 837874"/>
                  <a:gd name="connsiteY4" fmla="*/ 141744 h 16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74" h="167502">
                    <a:moveTo>
                      <a:pt x="0" y="167502"/>
                    </a:moveTo>
                    <a:cubicBezTo>
                      <a:pt x="48295" y="136378"/>
                      <a:pt x="96591" y="105254"/>
                      <a:pt x="167425" y="77350"/>
                    </a:cubicBezTo>
                    <a:cubicBezTo>
                      <a:pt x="238259" y="49446"/>
                      <a:pt x="324119" y="2223"/>
                      <a:pt x="425003" y="77"/>
                    </a:cubicBezTo>
                    <a:cubicBezTo>
                      <a:pt x="525887" y="-2069"/>
                      <a:pt x="704045" y="40860"/>
                      <a:pt x="772732" y="64471"/>
                    </a:cubicBezTo>
                    <a:cubicBezTo>
                      <a:pt x="841419" y="88082"/>
                      <a:pt x="839273" y="114913"/>
                      <a:pt x="837127" y="1417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Slide Number Placeholder 2">
            <a:extLst>
              <a:ext uri="{FF2B5EF4-FFF2-40B4-BE49-F238E27FC236}">
                <a16:creationId xmlns:a16="http://schemas.microsoft.com/office/drawing/2014/main" id="{814681E9-6206-FE41-97A3-013B48914BD6}"/>
              </a:ext>
            </a:extLst>
          </p:cNvPr>
          <p:cNvSpPr>
            <a:spLocks noGrp="1"/>
          </p:cNvSpPr>
          <p:nvPr>
            <p:ph type="sldNum" sz="quarter" idx="12"/>
          </p:nvPr>
        </p:nvSpPr>
        <p:spPr/>
        <p:txBody>
          <a:bodyPr/>
          <a:lstStyle/>
          <a:p>
            <a:fld id="{EC42D0B6-2745-CB42-BE97-07C946EEB8B9}" type="slidenum">
              <a:rPr lang="en-US" smtClean="0"/>
              <a:t>2</a:t>
            </a:fld>
            <a:endParaRPr lang="en-US"/>
          </a:p>
        </p:txBody>
      </p:sp>
      <p:pic>
        <p:nvPicPr>
          <p:cNvPr id="5" name="Audio Recording Oct 26, 2022 at 9:00:22 AM" descr="Audio Recording Oct 26, 2022 at 9:00:22 AM">
            <a:hlinkClick r:id="" action="ppaction://media"/>
            <a:extLst>
              <a:ext uri="{FF2B5EF4-FFF2-40B4-BE49-F238E27FC236}">
                <a16:creationId xmlns:a16="http://schemas.microsoft.com/office/drawing/2014/main" id="{9386D610-80A3-FE4B-BE5E-4D0595E556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01" y="171325"/>
            <a:ext cx="812800" cy="812800"/>
          </a:xfrm>
          <a:prstGeom prst="rect">
            <a:avLst/>
          </a:prstGeom>
        </p:spPr>
      </p:pic>
    </p:spTree>
    <p:extLst>
      <p:ext uri="{BB962C8B-B14F-4D97-AF65-F5344CB8AC3E}">
        <p14:creationId xmlns:p14="http://schemas.microsoft.com/office/powerpoint/2010/main" val="3151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2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64D5F-5904-D24F-84AA-74C9AB4E39E0}"/>
              </a:ext>
            </a:extLst>
          </p:cNvPr>
          <p:cNvSpPr>
            <a:spLocks noGrp="1"/>
          </p:cNvSpPr>
          <p:nvPr>
            <p:ph type="title"/>
          </p:nvPr>
        </p:nvSpPr>
        <p:spPr>
          <a:xfrm>
            <a:off x="838200" y="0"/>
            <a:ext cx="10515600" cy="1325563"/>
          </a:xfrm>
        </p:spPr>
        <p:txBody>
          <a:bodyPr>
            <a:normAutofit/>
          </a:bodyPr>
          <a:lstStyle/>
          <a:p>
            <a:r>
              <a:rPr lang="en-US" sz="3600" dirty="0"/>
              <a:t>Challenge for gravity wave drag (GWD) parameterization</a:t>
            </a:r>
          </a:p>
        </p:txBody>
      </p:sp>
      <p:sp>
        <p:nvSpPr>
          <p:cNvPr id="3" name="Content Placeholder 2">
            <a:extLst>
              <a:ext uri="{FF2B5EF4-FFF2-40B4-BE49-F238E27FC236}">
                <a16:creationId xmlns:a16="http://schemas.microsoft.com/office/drawing/2014/main" id="{6A7B8CDF-5A25-3F47-A06F-8CA57DDD7FB9}"/>
              </a:ext>
            </a:extLst>
          </p:cNvPr>
          <p:cNvSpPr>
            <a:spLocks noGrp="1"/>
          </p:cNvSpPr>
          <p:nvPr>
            <p:ph sz="half" idx="1"/>
          </p:nvPr>
        </p:nvSpPr>
        <p:spPr>
          <a:xfrm>
            <a:off x="758911" y="1071367"/>
            <a:ext cx="4994188" cy="1325563"/>
          </a:xfrm>
        </p:spPr>
        <p:txBody>
          <a:bodyPr>
            <a:normAutofit fontScale="85000" lnSpcReduction="10000"/>
          </a:bodyPr>
          <a:lstStyle/>
          <a:p>
            <a:r>
              <a:rPr lang="en-US" dirty="0"/>
              <a:t>Slantwise propagation vs. column-wise simulation: we need accurate and fast cross-grid talk to enable slantwise GW propagation</a:t>
            </a:r>
          </a:p>
        </p:txBody>
      </p:sp>
      <p:sp>
        <p:nvSpPr>
          <p:cNvPr id="7" name="Content Placeholder 6">
            <a:extLst>
              <a:ext uri="{FF2B5EF4-FFF2-40B4-BE49-F238E27FC236}">
                <a16:creationId xmlns:a16="http://schemas.microsoft.com/office/drawing/2014/main" id="{EFB322E1-6054-B44A-A587-61137E31AD2E}"/>
              </a:ext>
            </a:extLst>
          </p:cNvPr>
          <p:cNvSpPr>
            <a:spLocks noGrp="1"/>
          </p:cNvSpPr>
          <p:nvPr>
            <p:ph sz="half" idx="2"/>
          </p:nvPr>
        </p:nvSpPr>
        <p:spPr>
          <a:xfrm>
            <a:off x="6179409" y="1075038"/>
            <a:ext cx="5181600" cy="5646437"/>
          </a:xfrm>
        </p:spPr>
        <p:txBody>
          <a:bodyPr>
            <a:normAutofit fontScale="85000" lnSpcReduction="10000"/>
          </a:bodyPr>
          <a:lstStyle/>
          <a:p>
            <a:r>
              <a:rPr lang="en-US" dirty="0"/>
              <a:t>Some GWD sources are also sub-grid scale, e.g., deep convection, topography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Wave intermittency is a heavily tuned parameter</a:t>
            </a:r>
          </a:p>
        </p:txBody>
      </p:sp>
      <p:pic>
        <p:nvPicPr>
          <p:cNvPr id="6" name="Picture 5" descr="Chart, diagram&#10;&#10;Description automatically generated">
            <a:extLst>
              <a:ext uri="{FF2B5EF4-FFF2-40B4-BE49-F238E27FC236}">
                <a16:creationId xmlns:a16="http://schemas.microsoft.com/office/drawing/2014/main" id="{645D6F86-A6F2-F84A-A7AD-4C18479B6E74}"/>
              </a:ext>
            </a:extLst>
          </p:cNvPr>
          <p:cNvPicPr>
            <a:picLocks noChangeAspect="1"/>
          </p:cNvPicPr>
          <p:nvPr/>
        </p:nvPicPr>
        <p:blipFill>
          <a:blip r:embed="rId4"/>
          <a:stretch>
            <a:fillRect/>
          </a:stretch>
        </p:blipFill>
        <p:spPr>
          <a:xfrm>
            <a:off x="986480" y="2700552"/>
            <a:ext cx="4712045" cy="3534034"/>
          </a:xfrm>
          <a:prstGeom prst="rect">
            <a:avLst/>
          </a:prstGeom>
        </p:spPr>
      </p:pic>
      <p:grpSp>
        <p:nvGrpSpPr>
          <p:cNvPr id="13" name="Group 12">
            <a:extLst>
              <a:ext uri="{FF2B5EF4-FFF2-40B4-BE49-F238E27FC236}">
                <a16:creationId xmlns:a16="http://schemas.microsoft.com/office/drawing/2014/main" id="{632E9D31-0AF9-4141-93A1-58E928C01FDC}"/>
              </a:ext>
            </a:extLst>
          </p:cNvPr>
          <p:cNvGrpSpPr/>
          <p:nvPr/>
        </p:nvGrpSpPr>
        <p:grpSpPr>
          <a:xfrm>
            <a:off x="7134905" y="2017164"/>
            <a:ext cx="4226104" cy="3524837"/>
            <a:chOff x="7134905" y="2017164"/>
            <a:chExt cx="4226104" cy="3524837"/>
          </a:xfrm>
        </p:grpSpPr>
        <p:sp>
          <p:nvSpPr>
            <p:cNvPr id="8" name="TextBox 7">
              <a:extLst>
                <a:ext uri="{FF2B5EF4-FFF2-40B4-BE49-F238E27FC236}">
                  <a16:creationId xmlns:a16="http://schemas.microsoft.com/office/drawing/2014/main" id="{03723770-CDC8-004F-84DA-F7F72F2FA23B}"/>
                </a:ext>
              </a:extLst>
            </p:cNvPr>
            <p:cNvSpPr txBox="1"/>
            <p:nvPr/>
          </p:nvSpPr>
          <p:spPr>
            <a:xfrm>
              <a:off x="9067624" y="5172669"/>
              <a:ext cx="2293385" cy="369332"/>
            </a:xfrm>
            <a:prstGeom prst="rect">
              <a:avLst/>
            </a:prstGeom>
            <a:noFill/>
          </p:spPr>
          <p:txBody>
            <a:bodyPr wrap="none" rtlCol="0">
              <a:spAutoFit/>
            </a:bodyPr>
            <a:lstStyle/>
            <a:p>
              <a:r>
                <a:rPr lang="en-US" dirty="0"/>
                <a:t>(Moncrieff, 2019, GRL)</a:t>
              </a:r>
            </a:p>
          </p:txBody>
        </p:sp>
        <p:pic>
          <p:nvPicPr>
            <p:cNvPr id="9" name="Picture 8">
              <a:extLst>
                <a:ext uri="{FF2B5EF4-FFF2-40B4-BE49-F238E27FC236}">
                  <a16:creationId xmlns:a16="http://schemas.microsoft.com/office/drawing/2014/main" id="{9618E9FD-3AA6-C349-A0A6-0EC3A2B15B54}"/>
                </a:ext>
              </a:extLst>
            </p:cNvPr>
            <p:cNvPicPr>
              <a:picLocks noChangeAspect="1"/>
            </p:cNvPicPr>
            <p:nvPr/>
          </p:nvPicPr>
          <p:blipFill>
            <a:blip r:embed="rId5"/>
            <a:stretch>
              <a:fillRect/>
            </a:stretch>
          </p:blipFill>
          <p:spPr>
            <a:xfrm>
              <a:off x="7134905" y="2017164"/>
              <a:ext cx="3270608" cy="3059032"/>
            </a:xfrm>
            <a:prstGeom prst="rect">
              <a:avLst/>
            </a:prstGeom>
          </p:spPr>
        </p:pic>
      </p:grpSp>
      <p:sp>
        <p:nvSpPr>
          <p:cNvPr id="11" name="TextBox 10">
            <a:extLst>
              <a:ext uri="{FF2B5EF4-FFF2-40B4-BE49-F238E27FC236}">
                <a16:creationId xmlns:a16="http://schemas.microsoft.com/office/drawing/2014/main" id="{1D603BCB-605B-3B4A-A5A2-7974D8344C8B}"/>
              </a:ext>
            </a:extLst>
          </p:cNvPr>
          <p:cNvSpPr txBox="1"/>
          <p:nvPr/>
        </p:nvSpPr>
        <p:spPr>
          <a:xfrm>
            <a:off x="206976" y="6004979"/>
            <a:ext cx="6098058" cy="307777"/>
          </a:xfrm>
          <a:prstGeom prst="rect">
            <a:avLst/>
          </a:prstGeom>
          <a:noFill/>
        </p:spPr>
        <p:txBody>
          <a:bodyPr wrap="square">
            <a:spAutoFit/>
          </a:bodyPr>
          <a:lstStyle/>
          <a:p>
            <a:r>
              <a:rPr lang="en-US" sz="1400" dirty="0"/>
              <a:t>https://</a:t>
            </a:r>
            <a:r>
              <a:rPr lang="en-US" sz="1400" dirty="0" err="1"/>
              <a:t>serc.carleton.edu</a:t>
            </a:r>
            <a:r>
              <a:rPr lang="en-US" sz="1400" dirty="0"/>
              <a:t>/</a:t>
            </a:r>
            <a:r>
              <a:rPr lang="en-US" sz="1400" dirty="0" err="1"/>
              <a:t>eet</a:t>
            </a:r>
            <a:r>
              <a:rPr lang="en-US" sz="1400" dirty="0"/>
              <a:t>/</a:t>
            </a:r>
            <a:r>
              <a:rPr lang="en-US" sz="1400" dirty="0" err="1"/>
              <a:t>envisioningclimatechange</a:t>
            </a:r>
            <a:r>
              <a:rPr lang="en-US" sz="1400" dirty="0"/>
              <a:t>/part_2.html</a:t>
            </a:r>
          </a:p>
        </p:txBody>
      </p:sp>
      <p:sp>
        <p:nvSpPr>
          <p:cNvPr id="12" name="Slide Number Placeholder 11">
            <a:extLst>
              <a:ext uri="{FF2B5EF4-FFF2-40B4-BE49-F238E27FC236}">
                <a16:creationId xmlns:a16="http://schemas.microsoft.com/office/drawing/2014/main" id="{42C2B8F8-8EEC-6043-8E9A-6F4B0503A046}"/>
              </a:ext>
            </a:extLst>
          </p:cNvPr>
          <p:cNvSpPr>
            <a:spLocks noGrp="1"/>
          </p:cNvSpPr>
          <p:nvPr>
            <p:ph type="sldNum" sz="quarter" idx="12"/>
          </p:nvPr>
        </p:nvSpPr>
        <p:spPr/>
        <p:txBody>
          <a:bodyPr/>
          <a:lstStyle/>
          <a:p>
            <a:fld id="{EC42D0B6-2745-CB42-BE97-07C946EEB8B9}" type="slidenum">
              <a:rPr lang="en-US" smtClean="0"/>
              <a:t>20</a:t>
            </a:fld>
            <a:endParaRPr lang="en-US"/>
          </a:p>
        </p:txBody>
      </p:sp>
      <p:sp>
        <p:nvSpPr>
          <p:cNvPr id="4" name="TextBox 3">
            <a:extLst>
              <a:ext uri="{FF2B5EF4-FFF2-40B4-BE49-F238E27FC236}">
                <a16:creationId xmlns:a16="http://schemas.microsoft.com/office/drawing/2014/main" id="{BE081862-98EF-F344-8712-7D1C7CB39F81}"/>
              </a:ext>
            </a:extLst>
          </p:cNvPr>
          <p:cNvSpPr txBox="1"/>
          <p:nvPr/>
        </p:nvSpPr>
        <p:spPr>
          <a:xfrm>
            <a:off x="3485580" y="3231458"/>
            <a:ext cx="2681563" cy="646331"/>
          </a:xfrm>
          <a:prstGeom prst="rect">
            <a:avLst/>
          </a:prstGeom>
          <a:noFill/>
        </p:spPr>
        <p:txBody>
          <a:bodyPr wrap="square" rtlCol="0">
            <a:spAutoFit/>
          </a:bodyPr>
          <a:lstStyle/>
          <a:p>
            <a:r>
              <a:rPr lang="en-US" dirty="0"/>
              <a:t>Possible solution: ray-based parameterization</a:t>
            </a:r>
          </a:p>
        </p:txBody>
      </p:sp>
      <p:pic>
        <p:nvPicPr>
          <p:cNvPr id="5" name="Audio Recording Oct 26, 2022 at 2:46:37 PM" descr="Audio Recording Oct 26, 2022 at 2:46:37 PM">
            <a:hlinkClick r:id="" action="ppaction://media"/>
            <a:extLst>
              <a:ext uri="{FF2B5EF4-FFF2-40B4-BE49-F238E27FC236}">
                <a16:creationId xmlns:a16="http://schemas.microsoft.com/office/drawing/2014/main" id="{37D44636-3963-7744-8628-3767BB4EFC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33812"/>
            <a:ext cx="812800" cy="812800"/>
          </a:xfrm>
          <a:prstGeom prst="rect">
            <a:avLst/>
          </a:prstGeom>
        </p:spPr>
      </p:pic>
    </p:spTree>
    <p:extLst>
      <p:ext uri="{BB962C8B-B14F-4D97-AF65-F5344CB8AC3E}">
        <p14:creationId xmlns:p14="http://schemas.microsoft.com/office/powerpoint/2010/main" val="40887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6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3" grpId="0" build="p"/>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04EE3E-EC02-FC40-B64B-398A45E86A90}"/>
              </a:ext>
            </a:extLst>
          </p:cNvPr>
          <p:cNvSpPr>
            <a:spLocks noGrp="1"/>
          </p:cNvSpPr>
          <p:nvPr>
            <p:ph sz="half" idx="1"/>
          </p:nvPr>
        </p:nvSpPr>
        <p:spPr>
          <a:xfrm>
            <a:off x="605482" y="1102861"/>
            <a:ext cx="10048103" cy="571586"/>
          </a:xfrm>
        </p:spPr>
        <p:txBody>
          <a:bodyPr/>
          <a:lstStyle/>
          <a:p>
            <a:r>
              <a:rPr lang="en-US" dirty="0"/>
              <a:t>Ever-changing model grids vs. ever-tuning GWD parameters</a:t>
            </a:r>
          </a:p>
        </p:txBody>
      </p:sp>
      <p:sp>
        <p:nvSpPr>
          <p:cNvPr id="5" name="Title 1">
            <a:extLst>
              <a:ext uri="{FF2B5EF4-FFF2-40B4-BE49-F238E27FC236}">
                <a16:creationId xmlns:a16="http://schemas.microsoft.com/office/drawing/2014/main" id="{3E651883-4B2E-8242-A91C-E77B64B8613E}"/>
              </a:ext>
            </a:extLst>
          </p:cNvPr>
          <p:cNvSpPr txBox="1">
            <a:spLocks/>
          </p:cNvSpPr>
          <p:nvPr/>
        </p:nvSpPr>
        <p:spPr>
          <a:xfrm>
            <a:off x="605482" y="259212"/>
            <a:ext cx="11442356" cy="8436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Challenge for GWD parameterization (cont’d)</a:t>
            </a:r>
          </a:p>
        </p:txBody>
      </p:sp>
      <p:pic>
        <p:nvPicPr>
          <p:cNvPr id="7" name="Picture 6" descr="Graphical user interface, diagram&#10;&#10;Description automatically generated">
            <a:extLst>
              <a:ext uri="{FF2B5EF4-FFF2-40B4-BE49-F238E27FC236}">
                <a16:creationId xmlns:a16="http://schemas.microsoft.com/office/drawing/2014/main" id="{8897EB15-8BDE-1A47-BF2B-ED023C2C6B78}"/>
              </a:ext>
            </a:extLst>
          </p:cNvPr>
          <p:cNvPicPr>
            <a:picLocks noChangeAspect="1"/>
          </p:cNvPicPr>
          <p:nvPr/>
        </p:nvPicPr>
        <p:blipFill>
          <a:blip r:embed="rId4"/>
          <a:stretch>
            <a:fillRect/>
          </a:stretch>
        </p:blipFill>
        <p:spPr>
          <a:xfrm>
            <a:off x="463893" y="1674447"/>
            <a:ext cx="2514085" cy="3627920"/>
          </a:xfrm>
          <a:prstGeom prst="rect">
            <a:avLst/>
          </a:prstGeom>
        </p:spPr>
      </p:pic>
      <p:sp>
        <p:nvSpPr>
          <p:cNvPr id="8" name="TextBox 7">
            <a:extLst>
              <a:ext uri="{FF2B5EF4-FFF2-40B4-BE49-F238E27FC236}">
                <a16:creationId xmlns:a16="http://schemas.microsoft.com/office/drawing/2014/main" id="{145E5CD1-2B51-7946-84B6-893B4DB2B909}"/>
              </a:ext>
            </a:extLst>
          </p:cNvPr>
          <p:cNvSpPr txBox="1"/>
          <p:nvPr/>
        </p:nvSpPr>
        <p:spPr>
          <a:xfrm>
            <a:off x="605482" y="5215166"/>
            <a:ext cx="3381439" cy="369332"/>
          </a:xfrm>
          <a:prstGeom prst="rect">
            <a:avLst/>
          </a:prstGeom>
          <a:noFill/>
        </p:spPr>
        <p:txBody>
          <a:bodyPr wrap="none" rtlCol="0">
            <a:spAutoFit/>
          </a:bodyPr>
          <a:lstStyle/>
          <a:p>
            <a:r>
              <a:rPr lang="en-US" dirty="0"/>
              <a:t>(</a:t>
            </a:r>
            <a:r>
              <a:rPr lang="en-US" dirty="0" err="1"/>
              <a:t>Prusa</a:t>
            </a:r>
            <a:r>
              <a:rPr lang="en-US" dirty="0"/>
              <a:t> et al., 2008, Comp. &amp; Fluid)</a:t>
            </a:r>
          </a:p>
        </p:txBody>
      </p:sp>
      <p:grpSp>
        <p:nvGrpSpPr>
          <p:cNvPr id="12" name="Group 11">
            <a:extLst>
              <a:ext uri="{FF2B5EF4-FFF2-40B4-BE49-F238E27FC236}">
                <a16:creationId xmlns:a16="http://schemas.microsoft.com/office/drawing/2014/main" id="{E556A278-ACDB-E446-9E1E-A359ABAC33D3}"/>
              </a:ext>
            </a:extLst>
          </p:cNvPr>
          <p:cNvGrpSpPr/>
          <p:nvPr/>
        </p:nvGrpSpPr>
        <p:grpSpPr>
          <a:xfrm>
            <a:off x="2157281" y="3983224"/>
            <a:ext cx="4114800" cy="1200329"/>
            <a:chOff x="2236573" y="4559643"/>
            <a:chExt cx="4114800" cy="1200329"/>
          </a:xfrm>
        </p:grpSpPr>
        <p:sp>
          <p:nvSpPr>
            <p:cNvPr id="9" name="TextBox 8">
              <a:extLst>
                <a:ext uri="{FF2B5EF4-FFF2-40B4-BE49-F238E27FC236}">
                  <a16:creationId xmlns:a16="http://schemas.microsoft.com/office/drawing/2014/main" id="{EBD7A637-6B2D-E446-8DEF-92F33A0ECDCC}"/>
                </a:ext>
              </a:extLst>
            </p:cNvPr>
            <p:cNvSpPr txBox="1"/>
            <p:nvPr/>
          </p:nvSpPr>
          <p:spPr>
            <a:xfrm>
              <a:off x="3719384" y="4559643"/>
              <a:ext cx="2631989" cy="1200329"/>
            </a:xfrm>
            <a:prstGeom prst="rect">
              <a:avLst/>
            </a:prstGeom>
            <a:noFill/>
          </p:spPr>
          <p:txBody>
            <a:bodyPr wrap="square" rtlCol="0">
              <a:spAutoFit/>
            </a:bodyPr>
            <a:lstStyle/>
            <a:p>
              <a:r>
                <a:rPr lang="en-US" dirty="0"/>
                <a:t>It’s soon a chaos when you let all kinds of waves propagate freely in the model!</a:t>
              </a:r>
            </a:p>
          </p:txBody>
        </p:sp>
        <p:cxnSp>
          <p:nvCxnSpPr>
            <p:cNvPr id="11" name="Straight Arrow Connector 10">
              <a:extLst>
                <a:ext uri="{FF2B5EF4-FFF2-40B4-BE49-F238E27FC236}">
                  <a16:creationId xmlns:a16="http://schemas.microsoft.com/office/drawing/2014/main" id="{038E32DD-E77E-6147-9625-436F3C25A451}"/>
                </a:ext>
              </a:extLst>
            </p:cNvPr>
            <p:cNvCxnSpPr/>
            <p:nvPr/>
          </p:nvCxnSpPr>
          <p:spPr>
            <a:xfrm>
              <a:off x="2236573" y="5029200"/>
              <a:ext cx="148281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29" name="Group 28">
            <a:extLst>
              <a:ext uri="{FF2B5EF4-FFF2-40B4-BE49-F238E27FC236}">
                <a16:creationId xmlns:a16="http://schemas.microsoft.com/office/drawing/2014/main" id="{1D4134A0-CFFB-3148-AF87-55B4EF00B97B}"/>
              </a:ext>
            </a:extLst>
          </p:cNvPr>
          <p:cNvGrpSpPr/>
          <p:nvPr/>
        </p:nvGrpSpPr>
        <p:grpSpPr>
          <a:xfrm>
            <a:off x="6728932" y="1834447"/>
            <a:ext cx="4905671" cy="3379419"/>
            <a:chOff x="6728932" y="1834447"/>
            <a:chExt cx="4905671" cy="3379419"/>
          </a:xfrm>
        </p:grpSpPr>
        <p:sp>
          <p:nvSpPr>
            <p:cNvPr id="25" name="Rectangle 24">
              <a:extLst>
                <a:ext uri="{FF2B5EF4-FFF2-40B4-BE49-F238E27FC236}">
                  <a16:creationId xmlns:a16="http://schemas.microsoft.com/office/drawing/2014/main" id="{1697D6D2-6940-E74E-A80B-5CE4F5E5EA09}"/>
                </a:ext>
              </a:extLst>
            </p:cNvPr>
            <p:cNvSpPr/>
            <p:nvPr/>
          </p:nvSpPr>
          <p:spPr>
            <a:xfrm>
              <a:off x="7662747" y="2756235"/>
              <a:ext cx="2769797"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Resolved</a:t>
              </a:r>
            </a:p>
          </p:txBody>
        </p:sp>
        <p:cxnSp>
          <p:nvCxnSpPr>
            <p:cNvPr id="16" name="Straight Arrow Connector 15">
              <a:extLst>
                <a:ext uri="{FF2B5EF4-FFF2-40B4-BE49-F238E27FC236}">
                  <a16:creationId xmlns:a16="http://schemas.microsoft.com/office/drawing/2014/main" id="{931A64BC-9A96-0240-A4A2-5706C724A9AC}"/>
                </a:ext>
              </a:extLst>
            </p:cNvPr>
            <p:cNvCxnSpPr/>
            <p:nvPr/>
          </p:nvCxnSpPr>
          <p:spPr>
            <a:xfrm flipV="1">
              <a:off x="7241059" y="2026508"/>
              <a:ext cx="0" cy="279262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E0383BD3-4A2F-2E48-907F-69B84BE9D511}"/>
                </a:ext>
              </a:extLst>
            </p:cNvPr>
            <p:cNvCxnSpPr>
              <a:cxnSpLocks/>
            </p:cNvCxnSpPr>
            <p:nvPr/>
          </p:nvCxnSpPr>
          <p:spPr>
            <a:xfrm>
              <a:off x="7232819" y="4798539"/>
              <a:ext cx="32601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A451CA7B-7D1C-504D-BF62-B27DCA96E42A}"/>
                </a:ext>
              </a:extLst>
            </p:cNvPr>
            <p:cNvSpPr/>
            <p:nvPr/>
          </p:nvSpPr>
          <p:spPr>
            <a:xfrm>
              <a:off x="7232819" y="4164227"/>
              <a:ext cx="786716" cy="634312"/>
            </a:xfrm>
            <a:prstGeom prst="rect">
              <a:avLst/>
            </a:prstGeom>
            <a:solidFill>
              <a:schemeClr val="dk1">
                <a:alpha val="6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D6DC147-A849-3243-9BA3-2FE2028ABA47}"/>
                </a:ext>
              </a:extLst>
            </p:cNvPr>
            <p:cNvSpPr txBox="1"/>
            <p:nvPr/>
          </p:nvSpPr>
          <p:spPr>
            <a:xfrm>
              <a:off x="9351286" y="4844534"/>
              <a:ext cx="2283317" cy="369332"/>
            </a:xfrm>
            <a:prstGeom prst="rect">
              <a:avLst/>
            </a:prstGeom>
            <a:noFill/>
          </p:spPr>
          <p:txBody>
            <a:bodyPr wrap="none" rtlCol="0">
              <a:spAutoFit/>
            </a:bodyPr>
            <a:lstStyle/>
            <a:p>
              <a:r>
                <a:rPr lang="en-US" dirty="0"/>
                <a:t>Horizontal wavelength</a:t>
              </a:r>
            </a:p>
          </p:txBody>
        </p:sp>
        <p:sp>
          <p:nvSpPr>
            <p:cNvPr id="21" name="TextBox 20">
              <a:extLst>
                <a:ext uri="{FF2B5EF4-FFF2-40B4-BE49-F238E27FC236}">
                  <a16:creationId xmlns:a16="http://schemas.microsoft.com/office/drawing/2014/main" id="{E1B533A5-6F3D-D748-B51D-5ED579D70109}"/>
                </a:ext>
              </a:extLst>
            </p:cNvPr>
            <p:cNvSpPr txBox="1"/>
            <p:nvPr/>
          </p:nvSpPr>
          <p:spPr>
            <a:xfrm rot="16200000">
              <a:off x="5901878" y="2661501"/>
              <a:ext cx="2023439" cy="369332"/>
            </a:xfrm>
            <a:prstGeom prst="rect">
              <a:avLst/>
            </a:prstGeom>
            <a:noFill/>
          </p:spPr>
          <p:txBody>
            <a:bodyPr wrap="none" rtlCol="0">
              <a:spAutoFit/>
            </a:bodyPr>
            <a:lstStyle/>
            <a:p>
              <a:r>
                <a:rPr lang="en-US" dirty="0"/>
                <a:t>Vertical wavelength</a:t>
              </a:r>
            </a:p>
          </p:txBody>
        </p:sp>
        <p:sp>
          <p:nvSpPr>
            <p:cNvPr id="24" name="TextBox 23">
              <a:extLst>
                <a:ext uri="{FF2B5EF4-FFF2-40B4-BE49-F238E27FC236}">
                  <a16:creationId xmlns:a16="http://schemas.microsoft.com/office/drawing/2014/main" id="{878F8D8F-31FE-C540-BBC0-63A3CE7E1A3B}"/>
                </a:ext>
              </a:extLst>
            </p:cNvPr>
            <p:cNvSpPr txBox="1"/>
            <p:nvPr/>
          </p:nvSpPr>
          <p:spPr>
            <a:xfrm rot="19144123">
              <a:off x="8052892" y="3264089"/>
              <a:ext cx="2108078" cy="369332"/>
            </a:xfrm>
            <a:prstGeom prst="rect">
              <a:avLst/>
            </a:prstGeom>
            <a:noFill/>
          </p:spPr>
          <p:txBody>
            <a:bodyPr wrap="none" rtlCol="0">
              <a:spAutoFit/>
            </a:bodyPr>
            <a:lstStyle/>
            <a:p>
              <a:r>
                <a:rPr lang="en-US" dirty="0"/>
                <a:t>Decrease of grid size</a:t>
              </a:r>
            </a:p>
          </p:txBody>
        </p:sp>
        <p:sp>
          <p:nvSpPr>
            <p:cNvPr id="26" name="Rectangle 25">
              <a:extLst>
                <a:ext uri="{FF2B5EF4-FFF2-40B4-BE49-F238E27FC236}">
                  <a16:creationId xmlns:a16="http://schemas.microsoft.com/office/drawing/2014/main" id="{5E5EE2A6-A782-FF45-B02E-739D5D7F63E7}"/>
                </a:ext>
              </a:extLst>
            </p:cNvPr>
            <p:cNvSpPr/>
            <p:nvPr/>
          </p:nvSpPr>
          <p:spPr>
            <a:xfrm>
              <a:off x="7152273" y="4127913"/>
              <a:ext cx="867262" cy="769441"/>
            </a:xfrm>
            <a:prstGeom prst="rect">
              <a:avLst/>
            </a:prstGeom>
            <a:noFill/>
          </p:spPr>
          <p:txBody>
            <a:bodyPr wrap="square" lIns="91440" tIns="45720" rIns="91440" bIns="45720">
              <a:spAutoFit/>
            </a:bodyPr>
            <a:lstStyle/>
            <a:p>
              <a:pPr algn="ctr"/>
              <a:r>
                <a:rPr lang="en-US" sz="2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Unresolved</a:t>
              </a:r>
            </a:p>
          </p:txBody>
        </p:sp>
      </p:grpSp>
      <p:sp>
        <p:nvSpPr>
          <p:cNvPr id="27" name="Slide Number Placeholder 26">
            <a:extLst>
              <a:ext uri="{FF2B5EF4-FFF2-40B4-BE49-F238E27FC236}">
                <a16:creationId xmlns:a16="http://schemas.microsoft.com/office/drawing/2014/main" id="{9AAFDF2B-B111-3C42-A117-0ECF23602506}"/>
              </a:ext>
            </a:extLst>
          </p:cNvPr>
          <p:cNvSpPr>
            <a:spLocks noGrp="1"/>
          </p:cNvSpPr>
          <p:nvPr>
            <p:ph type="sldNum" sz="quarter" idx="12"/>
          </p:nvPr>
        </p:nvSpPr>
        <p:spPr/>
        <p:txBody>
          <a:bodyPr/>
          <a:lstStyle/>
          <a:p>
            <a:fld id="{EC42D0B6-2745-CB42-BE97-07C946EEB8B9}" type="slidenum">
              <a:rPr lang="en-US" smtClean="0"/>
              <a:t>21</a:t>
            </a:fld>
            <a:endParaRPr lang="en-US"/>
          </a:p>
        </p:txBody>
      </p:sp>
      <p:sp>
        <p:nvSpPr>
          <p:cNvPr id="28" name="Content Placeholder 2">
            <a:extLst>
              <a:ext uri="{FF2B5EF4-FFF2-40B4-BE49-F238E27FC236}">
                <a16:creationId xmlns:a16="http://schemas.microsoft.com/office/drawing/2014/main" id="{B8D52094-E74D-FE46-8C8E-D486977C05B9}"/>
              </a:ext>
            </a:extLst>
          </p:cNvPr>
          <p:cNvSpPr txBox="1">
            <a:spLocks/>
          </p:cNvSpPr>
          <p:nvPr/>
        </p:nvSpPr>
        <p:spPr>
          <a:xfrm>
            <a:off x="590833" y="5557953"/>
            <a:ext cx="10441456" cy="90527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dirty="0"/>
              <a:t>Secondary GW generation at the mesopause is a key mechanism for upper atmosphere coupling, but is merely considered in climate models.</a:t>
            </a:r>
          </a:p>
        </p:txBody>
      </p:sp>
      <p:sp>
        <p:nvSpPr>
          <p:cNvPr id="30" name="TextBox 29">
            <a:extLst>
              <a:ext uri="{FF2B5EF4-FFF2-40B4-BE49-F238E27FC236}">
                <a16:creationId xmlns:a16="http://schemas.microsoft.com/office/drawing/2014/main" id="{C5FC33D3-7A9B-E34E-8C18-19827A3EC459}"/>
              </a:ext>
            </a:extLst>
          </p:cNvPr>
          <p:cNvSpPr txBox="1"/>
          <p:nvPr/>
        </p:nvSpPr>
        <p:spPr>
          <a:xfrm>
            <a:off x="7481231" y="1477687"/>
            <a:ext cx="4105287" cy="1200329"/>
          </a:xfrm>
          <a:prstGeom prst="rect">
            <a:avLst/>
          </a:prstGeom>
          <a:noFill/>
        </p:spPr>
        <p:txBody>
          <a:bodyPr wrap="square" rtlCol="0">
            <a:spAutoFit/>
          </a:bodyPr>
          <a:lstStyle/>
          <a:p>
            <a:r>
              <a:rPr lang="en-US" dirty="0"/>
              <a:t>Possible approaches proposed in recent year: self-adaptive parameterization schemes; machine learning-based parameterization, etc.</a:t>
            </a:r>
          </a:p>
        </p:txBody>
      </p:sp>
      <p:sp>
        <p:nvSpPr>
          <p:cNvPr id="2" name="Left Arrow 1">
            <a:extLst>
              <a:ext uri="{FF2B5EF4-FFF2-40B4-BE49-F238E27FC236}">
                <a16:creationId xmlns:a16="http://schemas.microsoft.com/office/drawing/2014/main" id="{09A87769-FB6A-3442-96E8-150197E9FD59}"/>
              </a:ext>
            </a:extLst>
          </p:cNvPr>
          <p:cNvSpPr/>
          <p:nvPr/>
        </p:nvSpPr>
        <p:spPr>
          <a:xfrm rot="19020641">
            <a:off x="7404809" y="3126957"/>
            <a:ext cx="2989835" cy="266667"/>
          </a:xfrm>
          <a:prstGeom prst="leftArrow">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Recording Oct 26, 2022 at 2:49:14 PM" descr="Audio Recording Oct 26, 2022 at 2:49:14 PM">
            <a:hlinkClick r:id="" action="ppaction://media"/>
            <a:extLst>
              <a:ext uri="{FF2B5EF4-FFF2-40B4-BE49-F238E27FC236}">
                <a16:creationId xmlns:a16="http://schemas.microsoft.com/office/drawing/2014/main" id="{85F24FC1-DB32-D441-B8AB-67174316DE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493" y="39184"/>
            <a:ext cx="812800" cy="812800"/>
          </a:xfrm>
          <a:prstGeom prst="rect">
            <a:avLst/>
          </a:prstGeom>
        </p:spPr>
      </p:pic>
    </p:spTree>
    <p:extLst>
      <p:ext uri="{BB962C8B-B14F-4D97-AF65-F5344CB8AC3E}">
        <p14:creationId xmlns:p14="http://schemas.microsoft.com/office/powerpoint/2010/main" val="249195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9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7DE5-6667-3647-BBAC-B3078A5FAA8B}"/>
              </a:ext>
            </a:extLst>
          </p:cNvPr>
          <p:cNvSpPr>
            <a:spLocks noGrp="1"/>
          </p:cNvSpPr>
          <p:nvPr>
            <p:ph type="title"/>
          </p:nvPr>
        </p:nvSpPr>
        <p:spPr/>
        <p:txBody>
          <a:bodyPr>
            <a:noAutofit/>
          </a:bodyPr>
          <a:lstStyle/>
          <a:p>
            <a:r>
              <a:rPr lang="en-US" sz="3200" b="1" dirty="0"/>
              <a:t>In the next class, we will see how we observe atmospheric gravity waves using satellite, radiosonde, etc., in the context of solar eclipse…</a:t>
            </a:r>
          </a:p>
        </p:txBody>
      </p:sp>
      <p:sp>
        <p:nvSpPr>
          <p:cNvPr id="3" name="Content Placeholder 2">
            <a:extLst>
              <a:ext uri="{FF2B5EF4-FFF2-40B4-BE49-F238E27FC236}">
                <a16:creationId xmlns:a16="http://schemas.microsoft.com/office/drawing/2014/main" id="{98CA63F1-16F6-8945-A9CE-323EE4BE24C3}"/>
              </a:ext>
            </a:extLst>
          </p:cNvPr>
          <p:cNvSpPr>
            <a:spLocks noGrp="1"/>
          </p:cNvSpPr>
          <p:nvPr>
            <p:ph sz="half" idx="1"/>
          </p:nvPr>
        </p:nvSpPr>
        <p:spPr>
          <a:xfrm>
            <a:off x="838200" y="1825625"/>
            <a:ext cx="8342870" cy="423305"/>
          </a:xfrm>
        </p:spPr>
        <p:txBody>
          <a:bodyPr>
            <a:normAutofit fontScale="92500" lnSpcReduction="10000"/>
          </a:bodyPr>
          <a:lstStyle/>
          <a:p>
            <a:r>
              <a:rPr lang="en-US" dirty="0"/>
              <a:t>Let’s end this class with a spoiler video</a:t>
            </a:r>
          </a:p>
        </p:txBody>
      </p:sp>
      <p:sp>
        <p:nvSpPr>
          <p:cNvPr id="6" name="TextBox 5">
            <a:extLst>
              <a:ext uri="{FF2B5EF4-FFF2-40B4-BE49-F238E27FC236}">
                <a16:creationId xmlns:a16="http://schemas.microsoft.com/office/drawing/2014/main" id="{AA142BC6-A139-634F-BF5C-EFA39A5101BE}"/>
              </a:ext>
            </a:extLst>
          </p:cNvPr>
          <p:cNvSpPr txBox="1"/>
          <p:nvPr/>
        </p:nvSpPr>
        <p:spPr>
          <a:xfrm>
            <a:off x="1868143" y="5779171"/>
            <a:ext cx="8556445" cy="369332"/>
          </a:xfrm>
          <a:prstGeom prst="rect">
            <a:avLst/>
          </a:prstGeom>
          <a:noFill/>
        </p:spPr>
        <p:txBody>
          <a:bodyPr wrap="none" rtlCol="0">
            <a:spAutoFit/>
          </a:bodyPr>
          <a:lstStyle/>
          <a:p>
            <a:r>
              <a:rPr lang="en-US" dirty="0"/>
              <a:t>(If video doesn’t work, click the link: </a:t>
            </a:r>
            <a:r>
              <a:rPr lang="en-US" dirty="0">
                <a:hlinkClick r:id="rId5"/>
              </a:rPr>
              <a:t>https://www.youtube.com/watch?v=2SfHs3O8Y7M</a:t>
            </a:r>
            <a:r>
              <a:rPr lang="en-US" dirty="0"/>
              <a:t> )</a:t>
            </a:r>
          </a:p>
        </p:txBody>
      </p:sp>
      <p:pic>
        <p:nvPicPr>
          <p:cNvPr id="7" name="Online Media 6" descr="NASA Scientists see Gravity Waves in Concentric Rings">
            <a:hlinkClick r:id="" action="ppaction://media"/>
            <a:extLst>
              <a:ext uri="{FF2B5EF4-FFF2-40B4-BE49-F238E27FC236}">
                <a16:creationId xmlns:a16="http://schemas.microsoft.com/office/drawing/2014/main" id="{A32B1395-39E1-DE4E-91E2-1014D7C4C89E}"/>
              </a:ext>
            </a:extLst>
          </p:cNvPr>
          <p:cNvPicPr>
            <a:picLocks noRot="1" noChangeAspect="1"/>
          </p:cNvPicPr>
          <p:nvPr>
            <a:videoFile r:link="rId1"/>
          </p:nvPr>
        </p:nvPicPr>
        <p:blipFill>
          <a:blip r:embed="rId6"/>
          <a:stretch>
            <a:fillRect/>
          </a:stretch>
        </p:blipFill>
        <p:spPr>
          <a:xfrm>
            <a:off x="2753771" y="2277055"/>
            <a:ext cx="6198436" cy="3502116"/>
          </a:xfrm>
          <a:prstGeom prst="rect">
            <a:avLst/>
          </a:prstGeom>
        </p:spPr>
      </p:pic>
      <p:sp>
        <p:nvSpPr>
          <p:cNvPr id="8" name="TextBox 7">
            <a:extLst>
              <a:ext uri="{FF2B5EF4-FFF2-40B4-BE49-F238E27FC236}">
                <a16:creationId xmlns:a16="http://schemas.microsoft.com/office/drawing/2014/main" id="{D0EB961A-296F-FF4F-B711-03669F75D61D}"/>
              </a:ext>
            </a:extLst>
          </p:cNvPr>
          <p:cNvSpPr txBox="1"/>
          <p:nvPr/>
        </p:nvSpPr>
        <p:spPr>
          <a:xfrm>
            <a:off x="9127128" y="4609071"/>
            <a:ext cx="2594919" cy="923330"/>
          </a:xfrm>
          <a:prstGeom prst="rect">
            <a:avLst/>
          </a:prstGeom>
          <a:noFill/>
        </p:spPr>
        <p:txBody>
          <a:bodyPr wrap="square" rtlCol="0">
            <a:spAutoFit/>
          </a:bodyPr>
          <a:lstStyle/>
          <a:p>
            <a:r>
              <a:rPr lang="en-US" dirty="0"/>
              <a:t>A tornado gravity wave case that I studied with my colleagues </a:t>
            </a:r>
          </a:p>
        </p:txBody>
      </p:sp>
      <p:sp>
        <p:nvSpPr>
          <p:cNvPr id="9" name="Slide Number Placeholder 8">
            <a:extLst>
              <a:ext uri="{FF2B5EF4-FFF2-40B4-BE49-F238E27FC236}">
                <a16:creationId xmlns:a16="http://schemas.microsoft.com/office/drawing/2014/main" id="{DC1CDD42-0904-2E4A-9FE5-8914F95EC4DD}"/>
              </a:ext>
            </a:extLst>
          </p:cNvPr>
          <p:cNvSpPr>
            <a:spLocks noGrp="1"/>
          </p:cNvSpPr>
          <p:nvPr>
            <p:ph type="sldNum" sz="quarter" idx="12"/>
          </p:nvPr>
        </p:nvSpPr>
        <p:spPr/>
        <p:txBody>
          <a:bodyPr/>
          <a:lstStyle/>
          <a:p>
            <a:fld id="{EC42D0B6-2745-CB42-BE97-07C946EEB8B9}" type="slidenum">
              <a:rPr lang="en-US" smtClean="0"/>
              <a:t>22</a:t>
            </a:fld>
            <a:endParaRPr lang="en-US"/>
          </a:p>
        </p:txBody>
      </p:sp>
      <p:pic>
        <p:nvPicPr>
          <p:cNvPr id="4" name="Audio Recording Oct 26, 2022 at 2:49:53 PM" descr="Audio Recording Oct 26, 2022 at 2:49:53 PM">
            <a:hlinkClick r:id="" action="ppaction://media"/>
            <a:extLst>
              <a:ext uri="{FF2B5EF4-FFF2-40B4-BE49-F238E27FC236}">
                <a16:creationId xmlns:a16="http://schemas.microsoft.com/office/drawing/2014/main" id="{E211BA93-CCC8-A249-83AA-42F470731DB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0" y="0"/>
            <a:ext cx="812800" cy="812800"/>
          </a:xfrm>
          <a:prstGeom prst="rect">
            <a:avLst/>
          </a:prstGeom>
        </p:spPr>
      </p:pic>
    </p:spTree>
    <p:extLst>
      <p:ext uri="{BB962C8B-B14F-4D97-AF65-F5344CB8AC3E}">
        <p14:creationId xmlns:p14="http://schemas.microsoft.com/office/powerpoint/2010/main" val="264916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9CF7-11AB-8C41-80E4-9433C7EC4A83}"/>
              </a:ext>
            </a:extLst>
          </p:cNvPr>
          <p:cNvSpPr>
            <a:spLocks noGrp="1"/>
          </p:cNvSpPr>
          <p:nvPr>
            <p:ph type="title"/>
          </p:nvPr>
        </p:nvSpPr>
        <p:spPr>
          <a:xfrm>
            <a:off x="838200" y="365126"/>
            <a:ext cx="10515600" cy="858194"/>
          </a:xfrm>
        </p:spPr>
        <p:txBody>
          <a:bodyPr/>
          <a:lstStyle/>
          <a:p>
            <a:r>
              <a:rPr lang="en-US" dirty="0"/>
              <a:t>References</a:t>
            </a:r>
          </a:p>
        </p:txBody>
      </p:sp>
      <p:sp>
        <p:nvSpPr>
          <p:cNvPr id="3" name="Content Placeholder 2">
            <a:extLst>
              <a:ext uri="{FF2B5EF4-FFF2-40B4-BE49-F238E27FC236}">
                <a16:creationId xmlns:a16="http://schemas.microsoft.com/office/drawing/2014/main" id="{CF9E518F-6BD2-204A-8293-B2C0E6647BFC}"/>
              </a:ext>
            </a:extLst>
          </p:cNvPr>
          <p:cNvSpPr>
            <a:spLocks noGrp="1"/>
          </p:cNvSpPr>
          <p:nvPr>
            <p:ph idx="1"/>
          </p:nvPr>
        </p:nvSpPr>
        <p:spPr>
          <a:xfrm>
            <a:off x="838200" y="1136822"/>
            <a:ext cx="10888362" cy="5040141"/>
          </a:xfrm>
        </p:spPr>
        <p:txBody>
          <a:bodyPr>
            <a:normAutofit lnSpcReduction="10000"/>
          </a:bodyPr>
          <a:lstStyle/>
          <a:p>
            <a:pPr>
              <a:lnSpc>
                <a:spcPct val="100000"/>
              </a:lnSpc>
            </a:pPr>
            <a:r>
              <a:rPr lang="en-US" sz="2200" dirty="0">
                <a:latin typeface="Arial" panose="020B0604020202020204" pitchFamily="34" charset="0"/>
                <a:cs typeface="Arial" panose="020B0604020202020204" pitchFamily="34" charset="0"/>
              </a:rPr>
              <a:t>Geldenhuys (2022), A. S. L., 10.1002/asl.1084</a:t>
            </a:r>
          </a:p>
          <a:p>
            <a:pPr>
              <a:lnSpc>
                <a:spcPct val="100000"/>
              </a:lnSpc>
            </a:pPr>
            <a:r>
              <a:rPr lang="en-US" sz="2200" dirty="0">
                <a:latin typeface="Arial" panose="020B0604020202020204" pitchFamily="34" charset="0"/>
                <a:cs typeface="Arial" panose="020B0604020202020204" pitchFamily="34" charset="0"/>
              </a:rPr>
              <a:t>Kim et al. (2003), Atm. </a:t>
            </a:r>
            <a:r>
              <a:rPr lang="en-US" sz="2200" dirty="0" err="1">
                <a:latin typeface="Arial" panose="020B0604020202020204" pitchFamily="34" charset="0"/>
                <a:cs typeface="Arial" panose="020B0604020202020204" pitchFamily="34" charset="0"/>
              </a:rPr>
              <a:t>Ocn</a:t>
            </a:r>
            <a:r>
              <a:rPr lang="en-US" sz="2200" dirty="0">
                <a:latin typeface="Arial" panose="020B0604020202020204" pitchFamily="34" charset="0"/>
                <a:cs typeface="Arial" panose="020B0604020202020204" pitchFamily="34" charset="0"/>
              </a:rPr>
              <a:t>., </a:t>
            </a:r>
            <a:r>
              <a:rPr lang="en-US" sz="2200" i="0" u="none" strike="noStrike" dirty="0">
                <a:solidFill>
                  <a:srgbClr val="10147E"/>
                </a:solidFill>
                <a:effectLst/>
                <a:latin typeface="Arial" panose="020B0604020202020204" pitchFamily="34" charset="0"/>
                <a:cs typeface="Arial" panose="020B0604020202020204" pitchFamily="34" charset="0"/>
                <a:hlinkClick r:id="rId2"/>
              </a:rPr>
              <a:t>10.3137/ao.410105</a:t>
            </a:r>
            <a:endParaRPr lang="en-US" sz="2200" dirty="0">
              <a:latin typeface="Arial" panose="020B0604020202020204" pitchFamily="34" charset="0"/>
              <a:cs typeface="Arial" panose="020B0604020202020204" pitchFamily="34" charset="0"/>
            </a:endParaRPr>
          </a:p>
          <a:p>
            <a:pPr>
              <a:lnSpc>
                <a:spcPct val="100000"/>
              </a:lnSpc>
            </a:pPr>
            <a:r>
              <a:rPr lang="en-US" sz="2200" dirty="0" err="1">
                <a:latin typeface="Arial" panose="020B0604020202020204" pitchFamily="34" charset="0"/>
                <a:cs typeface="Arial" panose="020B0604020202020204" pitchFamily="34" charset="0"/>
              </a:rPr>
              <a:t>Lastovicka</a:t>
            </a:r>
            <a:r>
              <a:rPr lang="en-US" sz="2200" dirty="0">
                <a:latin typeface="Arial" panose="020B0604020202020204" pitchFamily="34" charset="0"/>
                <a:cs typeface="Arial" panose="020B0604020202020204" pitchFamily="34" charset="0"/>
              </a:rPr>
              <a:t> et al. (2006), Science, </a:t>
            </a:r>
            <a:r>
              <a:rPr lang="en-US" sz="2200" i="0" u="sng" dirty="0">
                <a:solidFill>
                  <a:srgbClr val="595959"/>
                </a:solidFill>
                <a:effectLst/>
                <a:latin typeface="Arial" panose="020B0604020202020204" pitchFamily="34" charset="0"/>
                <a:cs typeface="Arial" panose="020B0604020202020204" pitchFamily="34" charset="0"/>
                <a:hlinkClick r:id="rId3"/>
              </a:rPr>
              <a:t>DOI: 10.1126/science.1135134</a:t>
            </a:r>
            <a:endParaRPr lang="en-US" sz="2200" i="0" u="sng" dirty="0">
              <a:solidFill>
                <a:srgbClr val="595959"/>
              </a:solidFill>
              <a:effectLst/>
              <a:latin typeface="Arial" panose="020B0604020202020204" pitchFamily="34" charset="0"/>
              <a:cs typeface="Arial" panose="020B0604020202020204" pitchFamily="34" charset="0"/>
            </a:endParaRPr>
          </a:p>
          <a:p>
            <a:pPr>
              <a:lnSpc>
                <a:spcPct val="100000"/>
              </a:lnSpc>
            </a:pPr>
            <a:r>
              <a:rPr lang="en-US" sz="2200" dirty="0">
                <a:latin typeface="Arial" panose="020B0604020202020204" pitchFamily="34" charset="0"/>
                <a:cs typeface="Arial" panose="020B0604020202020204" pitchFamily="34" charset="0"/>
              </a:rPr>
              <a:t>Liu et al. (2014), GRL, </a:t>
            </a:r>
            <a:r>
              <a:rPr lang="en-US" sz="2200" i="0" u="none" strike="noStrike" dirty="0">
                <a:solidFill>
                  <a:srgbClr val="2F7BAE"/>
                </a:solidFill>
                <a:effectLst/>
                <a:latin typeface="Arial" panose="020B0604020202020204" pitchFamily="34" charset="0"/>
                <a:cs typeface="Arial" panose="020B0604020202020204" pitchFamily="34" charset="0"/>
                <a:hlinkClick r:id="rId4"/>
              </a:rPr>
              <a:t>10.1002/2014GL062468</a:t>
            </a:r>
            <a:endParaRPr lang="en-US" sz="2200" i="0" u="none" strike="noStrike" dirty="0">
              <a:solidFill>
                <a:srgbClr val="2F7BAE"/>
              </a:solidFill>
              <a:effectLst/>
              <a:latin typeface="Arial" panose="020B0604020202020204" pitchFamily="34" charset="0"/>
              <a:cs typeface="Arial" panose="020B0604020202020204" pitchFamily="34" charset="0"/>
            </a:endParaRPr>
          </a:p>
          <a:p>
            <a:pPr>
              <a:lnSpc>
                <a:spcPct val="100000"/>
              </a:lnSpc>
            </a:pPr>
            <a:r>
              <a:rPr lang="en-US" sz="2200" dirty="0">
                <a:latin typeface="Arial" panose="020B0604020202020204" pitchFamily="34" charset="0"/>
                <a:cs typeface="Arial" panose="020B0604020202020204" pitchFamily="34" charset="0"/>
              </a:rPr>
              <a:t>Moncrieff (2019), GRL, </a:t>
            </a:r>
            <a:r>
              <a:rPr lang="en-US" sz="22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10.1029/2019GL085316</a:t>
            </a:r>
            <a:endParaRPr lang="en-US" sz="2200" dirty="0">
              <a:latin typeface="Arial" panose="020B0604020202020204" pitchFamily="34" charset="0"/>
              <a:cs typeface="Arial" panose="020B0604020202020204" pitchFamily="34" charset="0"/>
            </a:endParaRPr>
          </a:p>
          <a:p>
            <a:pPr>
              <a:lnSpc>
                <a:spcPct val="100000"/>
              </a:lnSpc>
            </a:pPr>
            <a:r>
              <a:rPr lang="en-US" sz="2200" dirty="0">
                <a:latin typeface="Arial" panose="020B0604020202020204" pitchFamily="34" charset="0"/>
                <a:cs typeface="Arial" panose="020B0604020202020204" pitchFamily="34" charset="0"/>
              </a:rPr>
              <a:t>Plane et al. (2015), Chem. Rev., doi:10.1021/cr500501m</a:t>
            </a:r>
          </a:p>
          <a:p>
            <a:pPr>
              <a:lnSpc>
                <a:spcPct val="100000"/>
              </a:lnSpc>
            </a:pPr>
            <a:r>
              <a:rPr lang="en-US" sz="2200" dirty="0" err="1">
                <a:latin typeface="Arial" panose="020B0604020202020204" pitchFamily="34" charset="0"/>
                <a:cs typeface="Arial" panose="020B0604020202020204" pitchFamily="34" charset="0"/>
              </a:rPr>
              <a:t>Prusa</a:t>
            </a:r>
            <a:r>
              <a:rPr lang="en-US" sz="2200" dirty="0">
                <a:latin typeface="Arial" panose="020B0604020202020204" pitchFamily="34" charset="0"/>
                <a:cs typeface="Arial" panose="020B0604020202020204" pitchFamily="34" charset="0"/>
              </a:rPr>
              <a:t> et al. (2008), Comp. and Fluid, doi:10.1016/j.compfluid.2007.12.001</a:t>
            </a:r>
          </a:p>
          <a:p>
            <a:pPr>
              <a:lnSpc>
                <a:spcPct val="100000"/>
              </a:lnSpc>
            </a:pPr>
            <a:r>
              <a:rPr lang="en-US" sz="2200" dirty="0">
                <a:latin typeface="Arial" panose="020B0604020202020204" pitchFamily="34" charset="0"/>
                <a:cs typeface="Arial" panose="020B0604020202020204" pitchFamily="34" charset="0"/>
              </a:rPr>
              <a:t>Sutherland et al. (2019), Phys. Rev. Fluid, </a:t>
            </a:r>
            <a:r>
              <a:rPr lang="en-US" sz="2200" i="0" dirty="0">
                <a:effectLst/>
                <a:latin typeface="Arial" panose="020B0604020202020204" pitchFamily="34" charset="0"/>
                <a:cs typeface="Arial" panose="020B0604020202020204" pitchFamily="34" charset="0"/>
              </a:rPr>
              <a:t>doi:10.1103/PhysRevFluids.4.010501</a:t>
            </a:r>
          </a:p>
          <a:p>
            <a:pPr>
              <a:lnSpc>
                <a:spcPct val="100000"/>
              </a:lnSpc>
            </a:pPr>
            <a:r>
              <a:rPr lang="en-US" sz="2200" dirty="0">
                <a:solidFill>
                  <a:srgbClr val="444444"/>
                </a:solidFill>
                <a:latin typeface="Arial" panose="020B0604020202020204" pitchFamily="34" charset="0"/>
                <a:cs typeface="Arial" panose="020B0604020202020204" pitchFamily="34" charset="0"/>
              </a:rPr>
              <a:t>Sato et al. (2009), GRL, doi:</a:t>
            </a:r>
            <a:r>
              <a:rPr lang="en-US" sz="2200" i="0" u="none" strike="noStrike" dirty="0">
                <a:solidFill>
                  <a:srgbClr val="005274"/>
                </a:solidFill>
                <a:effectLst/>
                <a:latin typeface="Arial" panose="020B0604020202020204" pitchFamily="34" charset="0"/>
                <a:cs typeface="Arial" panose="020B0604020202020204" pitchFamily="34" charset="0"/>
                <a:hlinkClick r:id="rId6"/>
              </a:rPr>
              <a:t>10.1029/2009GL039908</a:t>
            </a:r>
            <a:endParaRPr lang="en-US" sz="2200" i="0" u="none" strike="noStrike" dirty="0">
              <a:solidFill>
                <a:srgbClr val="444444"/>
              </a:solidFill>
              <a:effectLst/>
              <a:latin typeface="Arial" panose="020B0604020202020204" pitchFamily="34" charset="0"/>
              <a:cs typeface="Arial" panose="020B0604020202020204" pitchFamily="34" charset="0"/>
            </a:endParaRPr>
          </a:p>
          <a:p>
            <a:pPr>
              <a:lnSpc>
                <a:spcPct val="100000"/>
              </a:lnSpc>
            </a:pPr>
            <a:r>
              <a:rPr lang="en-US" sz="2200" dirty="0">
                <a:solidFill>
                  <a:srgbClr val="444444"/>
                </a:solidFill>
                <a:latin typeface="Arial" panose="020B0604020202020204" pitchFamily="34" charset="0"/>
                <a:cs typeface="Arial" panose="020B0604020202020204" pitchFamily="34" charset="0"/>
              </a:rPr>
              <a:t>Sato et al. (2012), JAS, doi:</a:t>
            </a:r>
            <a:r>
              <a:rPr lang="en-US" sz="2200" i="0" u="none" strike="noStrike" dirty="0">
                <a:solidFill>
                  <a:srgbClr val="D47500"/>
                </a:solidFill>
                <a:effectLst/>
                <a:latin typeface="Arial" panose="020B0604020202020204" pitchFamily="34" charset="0"/>
                <a:cs typeface="Arial" panose="020B0604020202020204" pitchFamily="34" charset="0"/>
                <a:hlinkClick r:id="rId7"/>
              </a:rPr>
              <a:t>10.1175/JAS-D-11-0101.1</a:t>
            </a:r>
            <a:endParaRPr lang="en-US" sz="2200" i="0" u="none" strike="noStrike" dirty="0">
              <a:solidFill>
                <a:srgbClr val="D47500"/>
              </a:solidFill>
              <a:effectLst/>
              <a:latin typeface="Arial" panose="020B0604020202020204" pitchFamily="34" charset="0"/>
              <a:cs typeface="Arial" panose="020B0604020202020204" pitchFamily="34" charset="0"/>
            </a:endParaRPr>
          </a:p>
          <a:p>
            <a:pPr>
              <a:lnSpc>
                <a:spcPct val="100000"/>
              </a:lnSpc>
            </a:pPr>
            <a:r>
              <a:rPr lang="en-US" sz="2200" dirty="0">
                <a:solidFill>
                  <a:srgbClr val="444444"/>
                </a:solidFill>
                <a:latin typeface="Arial" panose="020B0604020202020204" pitchFamily="34" charset="0"/>
                <a:cs typeface="Arial" panose="020B0604020202020204" pitchFamily="34" charset="0"/>
              </a:rPr>
              <a:t>Yang and </a:t>
            </a:r>
            <a:r>
              <a:rPr lang="en-US" sz="2200" dirty="0" err="1">
                <a:solidFill>
                  <a:srgbClr val="444444"/>
                </a:solidFill>
                <a:latin typeface="Arial" panose="020B0604020202020204" pitchFamily="34" charset="0"/>
                <a:cs typeface="Arial" panose="020B0604020202020204" pitchFamily="34" charset="0"/>
              </a:rPr>
              <a:t>Houze</a:t>
            </a:r>
            <a:r>
              <a:rPr lang="en-US" sz="2200" dirty="0">
                <a:solidFill>
                  <a:srgbClr val="444444"/>
                </a:solidFill>
                <a:latin typeface="Arial" panose="020B0604020202020204" pitchFamily="34" charset="0"/>
                <a:cs typeface="Arial" panose="020B0604020202020204" pitchFamily="34" charset="0"/>
              </a:rPr>
              <a:t> (1995), MWR, doi:10.1175/1520-0493(1995)123&lt;0641:MSLSAA&gt;2.0.CO;2</a:t>
            </a:r>
          </a:p>
          <a:p>
            <a:pPr marL="0" indent="0">
              <a:lnSpc>
                <a:spcPct val="100000"/>
              </a:lnSpc>
              <a:buNone/>
            </a:pPr>
            <a:endParaRPr lang="en-US" sz="2200" dirty="0">
              <a:latin typeface="Arial" panose="020B0604020202020204" pitchFamily="34" charset="0"/>
              <a:cs typeface="Arial" panose="020B0604020202020204" pitchFamily="34" charset="0"/>
            </a:endParaRPr>
          </a:p>
          <a:p>
            <a:pPr>
              <a:lnSpc>
                <a:spcPct val="100000"/>
              </a:lnSpc>
            </a:pPr>
            <a:endParaRPr lang="en-US" sz="22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F457D0A0-3EB8-4B47-9DB5-80FCC8486706}"/>
              </a:ext>
            </a:extLst>
          </p:cNvPr>
          <p:cNvSpPr>
            <a:spLocks noGrp="1"/>
          </p:cNvSpPr>
          <p:nvPr>
            <p:ph type="sldNum" sz="quarter" idx="12"/>
          </p:nvPr>
        </p:nvSpPr>
        <p:spPr/>
        <p:txBody>
          <a:bodyPr/>
          <a:lstStyle/>
          <a:p>
            <a:fld id="{EC42D0B6-2745-CB42-BE97-07C946EEB8B9}" type="slidenum">
              <a:rPr lang="en-US" smtClean="0"/>
              <a:t>23</a:t>
            </a:fld>
            <a:endParaRPr lang="en-US"/>
          </a:p>
        </p:txBody>
      </p:sp>
    </p:spTree>
    <p:extLst>
      <p:ext uri="{BB962C8B-B14F-4D97-AF65-F5344CB8AC3E}">
        <p14:creationId xmlns:p14="http://schemas.microsoft.com/office/powerpoint/2010/main" val="512206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0B844-4200-7A49-AC4D-ED54C14C20BD}"/>
              </a:ext>
            </a:extLst>
          </p:cNvPr>
          <p:cNvSpPr>
            <a:spLocks noGrp="1"/>
          </p:cNvSpPr>
          <p:nvPr>
            <p:ph type="title"/>
          </p:nvPr>
        </p:nvSpPr>
        <p:spPr>
          <a:xfrm>
            <a:off x="838200" y="259492"/>
            <a:ext cx="10515600" cy="1087394"/>
          </a:xfrm>
        </p:spPr>
        <p:txBody>
          <a:bodyPr/>
          <a:lstStyle/>
          <a:p>
            <a:r>
              <a:rPr lang="en-US" dirty="0"/>
              <a:t>Homework sample questions</a:t>
            </a:r>
          </a:p>
        </p:txBody>
      </p:sp>
      <p:sp>
        <p:nvSpPr>
          <p:cNvPr id="3" name="Content Placeholder 2">
            <a:extLst>
              <a:ext uri="{FF2B5EF4-FFF2-40B4-BE49-F238E27FC236}">
                <a16:creationId xmlns:a16="http://schemas.microsoft.com/office/drawing/2014/main" id="{6CD59164-67DC-CB42-912A-0AB38B9D8601}"/>
              </a:ext>
            </a:extLst>
          </p:cNvPr>
          <p:cNvSpPr>
            <a:spLocks noGrp="1"/>
          </p:cNvSpPr>
          <p:nvPr>
            <p:ph idx="1"/>
          </p:nvPr>
        </p:nvSpPr>
        <p:spPr>
          <a:xfrm>
            <a:off x="838199" y="1186250"/>
            <a:ext cx="10678297" cy="5412258"/>
          </a:xfrm>
        </p:spPr>
        <p:txBody>
          <a:bodyPr>
            <a:normAutofit fontScale="85000" lnSpcReduction="20000"/>
          </a:bodyPr>
          <a:lstStyle/>
          <a:p>
            <a:pPr marL="514350" indent="-514350">
              <a:lnSpc>
                <a:spcPct val="100000"/>
              </a:lnSpc>
              <a:buFont typeface="+mj-lt"/>
              <a:buAutoNum type="arabicParenR"/>
            </a:pPr>
            <a:r>
              <a:rPr lang="en-US" dirty="0"/>
              <a:t>When a rising balloon passes through a gravity wave front, which way do you think its trajectory will look like?</a:t>
            </a:r>
          </a:p>
          <a:p>
            <a:pPr marL="457200" lvl="1" indent="0">
              <a:lnSpc>
                <a:spcPct val="100000"/>
              </a:lnSpc>
              <a:buNone/>
            </a:pPr>
            <a:r>
              <a:rPr lang="en-US" dirty="0"/>
              <a:t>(A) up-down oscillation    (B) slantwise oscillation (C) spiral oscillation</a:t>
            </a:r>
          </a:p>
          <a:p>
            <a:pPr marL="514350" indent="-514350">
              <a:lnSpc>
                <a:spcPct val="100000"/>
              </a:lnSpc>
              <a:buFont typeface="+mj-lt"/>
              <a:buAutoNum type="arabicParenR"/>
            </a:pPr>
            <a:r>
              <a:rPr lang="en-US" dirty="0"/>
              <a:t>The vertical oscillation component of gravity wave originates from a balance between gravity and buoyancy. What forces balance on the horizontal direction?</a:t>
            </a:r>
          </a:p>
          <a:p>
            <a:pPr marL="514350" indent="-514350">
              <a:lnSpc>
                <a:spcPct val="100000"/>
              </a:lnSpc>
              <a:buFont typeface="+mj-lt"/>
              <a:buAutoNum type="arabicParenR"/>
            </a:pPr>
            <a:r>
              <a:rPr lang="en-US" dirty="0"/>
              <a:t>Can you name a few atmospheric gravity wave sources? Can you name a few oceanic gravity wave sources?</a:t>
            </a:r>
          </a:p>
          <a:p>
            <a:pPr marL="514350" indent="-514350">
              <a:lnSpc>
                <a:spcPct val="100000"/>
              </a:lnSpc>
              <a:buFont typeface="+mj-lt"/>
              <a:buAutoNum type="arabicParenR"/>
            </a:pPr>
            <a:r>
              <a:rPr lang="en-US" dirty="0"/>
              <a:t>Can you lay-out a few reasons why gravity waves are important, so we need to study them?</a:t>
            </a:r>
          </a:p>
          <a:p>
            <a:pPr marL="514350" indent="-514350">
              <a:lnSpc>
                <a:spcPct val="100000"/>
              </a:lnSpc>
              <a:buFont typeface="+mj-lt"/>
              <a:buAutoNum type="arabicParenR"/>
            </a:pPr>
            <a:r>
              <a:rPr lang="en-US" dirty="0"/>
              <a:t>Can you lay-out a few challenges for models to simulate gravity wave impacts?</a:t>
            </a:r>
          </a:p>
          <a:p>
            <a:pPr marL="514350" indent="-514350">
              <a:lnSpc>
                <a:spcPct val="100000"/>
              </a:lnSpc>
              <a:buFont typeface="+mj-lt"/>
              <a:buAutoNum type="arabicParenR"/>
            </a:pPr>
            <a:r>
              <a:rPr lang="en-US" dirty="0"/>
              <a:t>Can you think of some processes that a typical climate model cannot resolve other than the ones listed in the slides?</a:t>
            </a:r>
          </a:p>
          <a:p>
            <a:pPr marL="514350" indent="-514350">
              <a:lnSpc>
                <a:spcPct val="100000"/>
              </a:lnSpc>
              <a:buFont typeface="+mj-lt"/>
              <a:buAutoNum type="arabicParenR"/>
            </a:pPr>
            <a:r>
              <a:rPr lang="en-US" dirty="0"/>
              <a:t>Given a global climate model (GCM) grid size of 100 km, and the earth radius of 6371 km, theoretically what are the smallest and largest wavelength of waves that this GCM can resolve? </a:t>
            </a:r>
          </a:p>
          <a:p>
            <a:pPr marL="514350" indent="-514350">
              <a:lnSpc>
                <a:spcPct val="100000"/>
              </a:lnSpc>
              <a:buFont typeface="+mj-lt"/>
              <a:buAutoNum type="arabicParenR"/>
            </a:pPr>
            <a:endParaRPr lang="en-US" dirty="0"/>
          </a:p>
        </p:txBody>
      </p:sp>
      <p:sp>
        <p:nvSpPr>
          <p:cNvPr id="4" name="Slide Number Placeholder 3">
            <a:extLst>
              <a:ext uri="{FF2B5EF4-FFF2-40B4-BE49-F238E27FC236}">
                <a16:creationId xmlns:a16="http://schemas.microsoft.com/office/drawing/2014/main" id="{ACA1A588-6176-204F-B7CC-F57BC5CA2EE4}"/>
              </a:ext>
            </a:extLst>
          </p:cNvPr>
          <p:cNvSpPr>
            <a:spLocks noGrp="1"/>
          </p:cNvSpPr>
          <p:nvPr>
            <p:ph type="sldNum" sz="quarter" idx="12"/>
          </p:nvPr>
        </p:nvSpPr>
        <p:spPr/>
        <p:txBody>
          <a:bodyPr/>
          <a:lstStyle/>
          <a:p>
            <a:fld id="{EC42D0B6-2745-CB42-BE97-07C946EEB8B9}" type="slidenum">
              <a:rPr lang="en-US" smtClean="0"/>
              <a:t>24</a:t>
            </a:fld>
            <a:endParaRPr lang="en-US"/>
          </a:p>
        </p:txBody>
      </p:sp>
    </p:spTree>
    <p:extLst>
      <p:ext uri="{BB962C8B-B14F-4D97-AF65-F5344CB8AC3E}">
        <p14:creationId xmlns:p14="http://schemas.microsoft.com/office/powerpoint/2010/main" val="3322030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588E-188A-3E4A-BF0C-6F7DC17F56C4}"/>
              </a:ext>
            </a:extLst>
          </p:cNvPr>
          <p:cNvSpPr>
            <a:spLocks noGrp="1"/>
          </p:cNvSpPr>
          <p:nvPr>
            <p:ph type="title"/>
          </p:nvPr>
        </p:nvSpPr>
        <p:spPr>
          <a:xfrm>
            <a:off x="838200" y="365126"/>
            <a:ext cx="10515600" cy="722270"/>
          </a:xfrm>
        </p:spPr>
        <p:txBody>
          <a:bodyPr/>
          <a:lstStyle/>
          <a:p>
            <a:r>
              <a:rPr lang="en-US" dirty="0"/>
              <a:t>Sample homework answer key</a:t>
            </a:r>
          </a:p>
        </p:txBody>
      </p:sp>
      <p:sp>
        <p:nvSpPr>
          <p:cNvPr id="3" name="Content Placeholder 2">
            <a:extLst>
              <a:ext uri="{FF2B5EF4-FFF2-40B4-BE49-F238E27FC236}">
                <a16:creationId xmlns:a16="http://schemas.microsoft.com/office/drawing/2014/main" id="{50CDEC7E-E1CF-DF4A-B29A-C137E1A17D6B}"/>
              </a:ext>
            </a:extLst>
          </p:cNvPr>
          <p:cNvSpPr>
            <a:spLocks noGrp="1"/>
          </p:cNvSpPr>
          <p:nvPr>
            <p:ph idx="1"/>
          </p:nvPr>
        </p:nvSpPr>
        <p:spPr>
          <a:xfrm>
            <a:off x="838200" y="1322173"/>
            <a:ext cx="10515600" cy="4854790"/>
          </a:xfrm>
        </p:spPr>
        <p:txBody>
          <a:bodyPr>
            <a:normAutofit fontScale="77500" lnSpcReduction="20000"/>
          </a:bodyPr>
          <a:lstStyle/>
          <a:p>
            <a:pPr marL="514350" indent="-514350">
              <a:lnSpc>
                <a:spcPct val="110000"/>
              </a:lnSpc>
              <a:buFont typeface="+mj-lt"/>
              <a:buAutoNum type="arabicParenR"/>
            </a:pPr>
            <a:r>
              <a:rPr lang="en-US" dirty="0"/>
              <a:t>C</a:t>
            </a:r>
          </a:p>
          <a:p>
            <a:pPr marL="514350" indent="-514350">
              <a:lnSpc>
                <a:spcPct val="110000"/>
              </a:lnSpc>
              <a:buFont typeface="+mj-lt"/>
              <a:buAutoNum type="arabicParenR"/>
            </a:pPr>
            <a:r>
              <a:rPr lang="en-US" dirty="0"/>
              <a:t>We only need Coriolis force for the horizontal oscillation. Remember Coriolis force is always to the right in the Northern hemisphere and to the left in the Southern hemisphere of the moving direction, so itself forms the so-called inertial oscillation. You can see marine debris often gradually aggregate together into big piles. That’s not only because they follow the general ocean current, but also the inertial motion looping in smaller areas at the same time.</a:t>
            </a:r>
          </a:p>
          <a:p>
            <a:pPr marL="514350" indent="-514350">
              <a:lnSpc>
                <a:spcPct val="110000"/>
              </a:lnSpc>
              <a:buFont typeface="+mj-lt"/>
              <a:buAutoNum type="arabicParenR"/>
            </a:pPr>
            <a:r>
              <a:rPr lang="en-US" u="sng" dirty="0"/>
              <a:t>Atmosphere</a:t>
            </a:r>
            <a:r>
              <a:rPr lang="en-US" dirty="0"/>
              <a:t>: mountain/topography, deep convection (including typhoon, hurricane, tornado), jet, frontal system, solar eclipse (yes, that’s one of the major drives of this campaign!), volcano eruption, tsunami, missile launch, rocket launch, …</a:t>
            </a:r>
          </a:p>
          <a:p>
            <a:pPr marL="0" indent="0">
              <a:lnSpc>
                <a:spcPct val="110000"/>
              </a:lnSpc>
              <a:buNone/>
            </a:pPr>
            <a:r>
              <a:rPr lang="en-US" dirty="0"/>
              <a:t>        </a:t>
            </a:r>
            <a:r>
              <a:rPr lang="en-US" u="sng" dirty="0"/>
              <a:t>Ocean</a:t>
            </a:r>
            <a:r>
              <a:rPr lang="en-US" dirty="0"/>
              <a:t>: ocean surface topography, wind blowing at the ocean surface (e.g., by storms, hurricane, etc.), tsunami, underwater volcano eruption, torpedo, throwing a rock into water, tides, …</a:t>
            </a:r>
          </a:p>
        </p:txBody>
      </p:sp>
      <p:sp>
        <p:nvSpPr>
          <p:cNvPr id="4" name="Slide Number Placeholder 3">
            <a:extLst>
              <a:ext uri="{FF2B5EF4-FFF2-40B4-BE49-F238E27FC236}">
                <a16:creationId xmlns:a16="http://schemas.microsoft.com/office/drawing/2014/main" id="{6978AACD-F594-A345-A68B-E097171C8CEB}"/>
              </a:ext>
            </a:extLst>
          </p:cNvPr>
          <p:cNvSpPr>
            <a:spLocks noGrp="1"/>
          </p:cNvSpPr>
          <p:nvPr>
            <p:ph type="sldNum" sz="quarter" idx="12"/>
          </p:nvPr>
        </p:nvSpPr>
        <p:spPr/>
        <p:txBody>
          <a:bodyPr/>
          <a:lstStyle/>
          <a:p>
            <a:fld id="{EC42D0B6-2745-CB42-BE97-07C946EEB8B9}" type="slidenum">
              <a:rPr lang="en-US" smtClean="0"/>
              <a:t>25</a:t>
            </a:fld>
            <a:endParaRPr lang="en-US"/>
          </a:p>
        </p:txBody>
      </p:sp>
    </p:spTree>
    <p:extLst>
      <p:ext uri="{BB962C8B-B14F-4D97-AF65-F5344CB8AC3E}">
        <p14:creationId xmlns:p14="http://schemas.microsoft.com/office/powerpoint/2010/main" val="4023388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467D3-21F2-334F-B4DE-BA9D697BBF2B}"/>
              </a:ext>
            </a:extLst>
          </p:cNvPr>
          <p:cNvSpPr>
            <a:spLocks noGrp="1"/>
          </p:cNvSpPr>
          <p:nvPr>
            <p:ph idx="1"/>
          </p:nvPr>
        </p:nvSpPr>
        <p:spPr>
          <a:xfrm>
            <a:off x="838200" y="1087396"/>
            <a:ext cx="10515600" cy="5268953"/>
          </a:xfrm>
        </p:spPr>
        <p:txBody>
          <a:bodyPr>
            <a:normAutofit fontScale="62500" lnSpcReduction="20000"/>
          </a:bodyPr>
          <a:lstStyle/>
          <a:p>
            <a:pPr marL="514350" indent="-514350">
              <a:lnSpc>
                <a:spcPct val="110000"/>
              </a:lnSpc>
              <a:buAutoNum type="arabicParenR" startAt="4"/>
            </a:pPr>
            <a:r>
              <a:rPr lang="en-US" dirty="0"/>
              <a:t>(1) Gravity waves in the troposphere impact weather. They often play a role in modulating the formation of new convective cells and the propagation of the convective system. They are often associated with hazardous aviation scenarios like triggering clear-air turbulence, forming dangerous downdraft flow or forming cloud bands. (2) They serve as a key mechanism for the lower-upper atmosphere coupling because they transport energy and momentum from the source to the sink. (3) They perturb the temperature (and hence relative humidity or other chemical reactions that are sensitive to temperature) in the stratosphere and mesosphere, which serves as an important mechanism for the formation of PSCs and PMCs, both have strong climate impact (e.g., worsen ozone depletion). (4) gravity waves in the thermosphere and ionosphere are coupled with other variations, e.g., tides, magnetic storm, and impact communication, space weather and spacecraft operations.</a:t>
            </a:r>
          </a:p>
          <a:p>
            <a:pPr marL="514350" indent="-514350">
              <a:lnSpc>
                <a:spcPct val="110000"/>
              </a:lnSpc>
              <a:buAutoNum type="arabicParenR" startAt="4"/>
            </a:pPr>
            <a:r>
              <a:rPr lang="en-US" dirty="0"/>
              <a:t>The major challenge is that none of the model can resolve all gravity waves. Ultra-high resolution is rather a curse than a bless for resolving gravity waves as they cause instability and chaos. Modelers strive to parameterize the impact from unresolved waves, while making sure the resolved waves are reasonable and do not breakdown other things. (See slide 19 &amp; 20 for more complete answers)</a:t>
            </a:r>
          </a:p>
          <a:p>
            <a:pPr marL="514350" indent="-514350">
              <a:lnSpc>
                <a:spcPct val="110000"/>
              </a:lnSpc>
              <a:buAutoNum type="arabicParenR" startAt="4"/>
            </a:pPr>
            <a:r>
              <a:rPr lang="en-US" dirty="0"/>
              <a:t>Open answer. Any processes that are smaller than ~ 100 km scale, or very fast/transient or very slow, but in the meantime are important to weather prediction or climate projection.</a:t>
            </a:r>
          </a:p>
          <a:p>
            <a:pPr marL="514350" indent="-514350">
              <a:lnSpc>
                <a:spcPct val="110000"/>
              </a:lnSpc>
              <a:buAutoNum type="arabicParenR" startAt="4"/>
            </a:pPr>
            <a:r>
              <a:rPr lang="en-US" dirty="0"/>
              <a:t>Smallest wave = 4 X grid size = 400 km (again, in reality 600 km is a more practical answer. Both correct)</a:t>
            </a:r>
          </a:p>
          <a:p>
            <a:pPr marL="0" indent="0">
              <a:lnSpc>
                <a:spcPct val="110000"/>
              </a:lnSpc>
              <a:buNone/>
            </a:pPr>
            <a:r>
              <a:rPr lang="en-US" dirty="0"/>
              <a:t>          Largest wave = Earth’s circumference / 4 = 2* pi * radius / 4 ~ 10, 000 km</a:t>
            </a:r>
          </a:p>
          <a:p>
            <a:pPr marL="514350" indent="-514350">
              <a:lnSpc>
                <a:spcPct val="110000"/>
              </a:lnSpc>
              <a:buAutoNum type="arabicParenR" startAt="4"/>
            </a:pPr>
            <a:endParaRPr lang="en-US" dirty="0"/>
          </a:p>
          <a:p>
            <a:pPr marL="514350" indent="-514350">
              <a:lnSpc>
                <a:spcPct val="110000"/>
              </a:lnSpc>
              <a:buAutoNum type="arabicParenR" startAt="4"/>
            </a:pPr>
            <a:endParaRPr lang="en-US" dirty="0"/>
          </a:p>
          <a:p>
            <a:pPr>
              <a:lnSpc>
                <a:spcPct val="110000"/>
              </a:lnSpc>
            </a:pPr>
            <a:endParaRPr lang="en-US" dirty="0"/>
          </a:p>
        </p:txBody>
      </p:sp>
      <p:sp>
        <p:nvSpPr>
          <p:cNvPr id="4" name="Slide Number Placeholder 3">
            <a:extLst>
              <a:ext uri="{FF2B5EF4-FFF2-40B4-BE49-F238E27FC236}">
                <a16:creationId xmlns:a16="http://schemas.microsoft.com/office/drawing/2014/main" id="{F2083915-ECFD-BC48-9967-8F54292FF832}"/>
              </a:ext>
            </a:extLst>
          </p:cNvPr>
          <p:cNvSpPr>
            <a:spLocks noGrp="1"/>
          </p:cNvSpPr>
          <p:nvPr>
            <p:ph type="sldNum" sz="quarter" idx="12"/>
          </p:nvPr>
        </p:nvSpPr>
        <p:spPr/>
        <p:txBody>
          <a:bodyPr/>
          <a:lstStyle/>
          <a:p>
            <a:fld id="{EC42D0B6-2745-CB42-BE97-07C946EEB8B9}" type="slidenum">
              <a:rPr lang="en-US" smtClean="0"/>
              <a:t>26</a:t>
            </a:fld>
            <a:endParaRPr lang="en-US"/>
          </a:p>
        </p:txBody>
      </p:sp>
      <p:sp>
        <p:nvSpPr>
          <p:cNvPr id="5" name="Title 1">
            <a:extLst>
              <a:ext uri="{FF2B5EF4-FFF2-40B4-BE49-F238E27FC236}">
                <a16:creationId xmlns:a16="http://schemas.microsoft.com/office/drawing/2014/main" id="{5D4BAA8B-B2A7-004C-A1F0-9E93FBE81964}"/>
              </a:ext>
            </a:extLst>
          </p:cNvPr>
          <p:cNvSpPr>
            <a:spLocks noGrp="1"/>
          </p:cNvSpPr>
          <p:nvPr>
            <p:ph type="title"/>
          </p:nvPr>
        </p:nvSpPr>
        <p:spPr>
          <a:xfrm>
            <a:off x="838200" y="266272"/>
            <a:ext cx="10515600" cy="722270"/>
          </a:xfrm>
        </p:spPr>
        <p:txBody>
          <a:bodyPr/>
          <a:lstStyle/>
          <a:p>
            <a:r>
              <a:rPr lang="en-US" dirty="0"/>
              <a:t>Sample homework answer key (cont’d)</a:t>
            </a:r>
          </a:p>
        </p:txBody>
      </p:sp>
    </p:spTree>
    <p:extLst>
      <p:ext uri="{BB962C8B-B14F-4D97-AF65-F5344CB8AC3E}">
        <p14:creationId xmlns:p14="http://schemas.microsoft.com/office/powerpoint/2010/main" val="3117637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C676D3F-EAB6-564F-9019-9D0152591367}"/>
              </a:ext>
            </a:extLst>
          </p:cNvPr>
          <p:cNvSpPr>
            <a:spLocks noGrp="1"/>
          </p:cNvSpPr>
          <p:nvPr>
            <p:ph type="title"/>
          </p:nvPr>
        </p:nvSpPr>
        <p:spPr>
          <a:xfrm>
            <a:off x="0" y="0"/>
            <a:ext cx="12192000" cy="753762"/>
          </a:xfrm>
          <a:solidFill>
            <a:schemeClr val="accent1"/>
          </a:solidFill>
        </p:spPr>
        <p:txBody>
          <a:bodyPr vert="horz" lIns="91440" tIns="45720" rIns="91440" bIns="45720" rtlCol="0" anchor="ctr">
            <a:normAutofit/>
          </a:bodyPr>
          <a:lstStyle/>
          <a:p>
            <a:pPr algn="ctr"/>
            <a:r>
              <a:rPr lang="en-US" altLang="zh-CN" dirty="0">
                <a:solidFill>
                  <a:schemeClr val="bg1"/>
                </a:solidFill>
                <a:ea typeface="ＭＳ Ｐゴシック" panose="020B0600070205080204" pitchFamily="34" charset="-128"/>
              </a:rPr>
              <a:t>Outlines</a:t>
            </a:r>
            <a:endParaRPr lang="en-US" altLang="en-US" dirty="0">
              <a:solidFill>
                <a:schemeClr val="bg1"/>
              </a:solidFill>
              <a:ea typeface="ＭＳ Ｐゴシック" panose="020B0600070205080204" pitchFamily="34" charset="-128"/>
            </a:endParaRPr>
          </a:p>
        </p:txBody>
      </p:sp>
      <p:sp>
        <p:nvSpPr>
          <p:cNvPr id="15363" name="Content Placeholder 2">
            <a:extLst>
              <a:ext uri="{FF2B5EF4-FFF2-40B4-BE49-F238E27FC236}">
                <a16:creationId xmlns:a16="http://schemas.microsoft.com/office/drawing/2014/main" id="{77E05BDA-ED70-E044-8DCE-F70BC51D7D22}"/>
              </a:ext>
            </a:extLst>
          </p:cNvPr>
          <p:cNvSpPr>
            <a:spLocks noGrp="1"/>
          </p:cNvSpPr>
          <p:nvPr>
            <p:ph sz="quarter" idx="1"/>
          </p:nvPr>
        </p:nvSpPr>
        <p:spPr>
          <a:xfrm>
            <a:off x="782776" y="1259403"/>
            <a:ext cx="10041926" cy="4339195"/>
          </a:xfrm>
        </p:spPr>
        <p:txBody>
          <a:bodyPr>
            <a:normAutofit fontScale="92500"/>
          </a:bodyPr>
          <a:lstStyle/>
          <a:p>
            <a:pPr marL="514350" indent="-514350" eaLnBrk="1" hangingPunct="1">
              <a:buFont typeface="+mj-lt"/>
              <a:buAutoNum type="arabicPeriod"/>
            </a:pPr>
            <a:r>
              <a:rPr lang="en-US" altLang="zh-CN" dirty="0">
                <a:ea typeface="宋体" panose="02010600030101010101" pitchFamily="2" charset="-122"/>
              </a:rPr>
              <a:t>Introduction</a:t>
            </a:r>
            <a:r>
              <a:rPr lang="zh-CN" altLang="en-US" dirty="0">
                <a:ea typeface="宋体" panose="02010600030101010101" pitchFamily="2" charset="-122"/>
              </a:rPr>
              <a:t> </a:t>
            </a:r>
            <a:r>
              <a:rPr lang="en-US" altLang="zh-CN" dirty="0">
                <a:ea typeface="宋体" panose="02010600030101010101" pitchFamily="2" charset="-122"/>
              </a:rPr>
              <a:t>of</a:t>
            </a:r>
            <a:r>
              <a:rPr lang="zh-CN" altLang="en-US" dirty="0">
                <a:ea typeface="宋体" panose="02010600030101010101" pitchFamily="2" charset="-122"/>
              </a:rPr>
              <a:t> </a:t>
            </a:r>
            <a:r>
              <a:rPr lang="en-US" altLang="zh-CN" dirty="0">
                <a:ea typeface="宋体" panose="02010600030101010101" pitchFamily="2" charset="-122"/>
              </a:rPr>
              <a:t>gravity</a:t>
            </a:r>
            <a:r>
              <a:rPr lang="zh-CN" altLang="en-US" dirty="0">
                <a:ea typeface="宋体" panose="02010600030101010101" pitchFamily="2" charset="-122"/>
              </a:rPr>
              <a:t> </a:t>
            </a:r>
            <a:r>
              <a:rPr lang="en-US" altLang="zh-CN" dirty="0">
                <a:ea typeface="宋体" panose="02010600030101010101" pitchFamily="2" charset="-122"/>
              </a:rPr>
              <a:t>waves</a:t>
            </a:r>
          </a:p>
          <a:p>
            <a:pPr marL="514350" indent="-514350" eaLnBrk="1" hangingPunct="1">
              <a:buFont typeface="+mj-lt"/>
              <a:buAutoNum type="arabicPeriod"/>
            </a:pPr>
            <a:r>
              <a:rPr lang="en-US" altLang="zh-CN" dirty="0">
                <a:ea typeface="宋体" panose="02010600030101010101" pitchFamily="2" charset="-122"/>
              </a:rPr>
              <a:t>Importance of gravity waves</a:t>
            </a:r>
          </a:p>
          <a:p>
            <a:pPr marL="514350" indent="-514350" eaLnBrk="1" hangingPunct="1">
              <a:buFont typeface="+mj-lt"/>
              <a:buAutoNum type="arabicPeriod"/>
            </a:pPr>
            <a:r>
              <a:rPr lang="en-US" altLang="zh-CN" dirty="0">
                <a:ea typeface="宋体" panose="02010600030101010101" pitchFamily="2" charset="-122"/>
              </a:rPr>
              <a:t>Major gravity wave sources</a:t>
            </a:r>
          </a:p>
          <a:p>
            <a:pPr marL="514350" indent="-514350" eaLnBrk="1" hangingPunct="1">
              <a:buFont typeface="+mj-lt"/>
              <a:buAutoNum type="arabicPeriod"/>
            </a:pPr>
            <a:r>
              <a:rPr lang="en-US" altLang="zh-CN" dirty="0">
                <a:ea typeface="宋体" panose="02010600030101010101" pitchFamily="2" charset="-122"/>
              </a:rPr>
              <a:t>Gravity wave propagation</a:t>
            </a:r>
          </a:p>
          <a:p>
            <a:pPr marL="514350" indent="-514350" eaLnBrk="1" hangingPunct="1">
              <a:buFont typeface="+mj-lt"/>
              <a:buAutoNum type="arabicPeriod"/>
            </a:pPr>
            <a:r>
              <a:rPr lang="en-US" altLang="zh-CN" dirty="0">
                <a:ea typeface="宋体" panose="02010600030101010101" pitchFamily="2" charset="-122"/>
              </a:rPr>
              <a:t>Modeling of Gravity wave impact</a:t>
            </a:r>
            <a:endParaRPr lang="zh-CN" altLang="en-US" dirty="0">
              <a:ea typeface="宋体" panose="02010600030101010101" pitchFamily="2" charset="-122"/>
            </a:endParaRPr>
          </a:p>
          <a:p>
            <a:pPr marL="514350" indent="-514350" eaLnBrk="1" hangingPunct="1">
              <a:buFont typeface="+mj-lt"/>
              <a:buAutoNum type="arabicPeriod"/>
            </a:pPr>
            <a:r>
              <a:rPr lang="en-US" altLang="zh-CN" dirty="0">
                <a:ea typeface="宋体" panose="02010600030101010101" pitchFamily="2" charset="-122"/>
              </a:rPr>
              <a:t>Satellite observation of gravity waves (w/ eclipse-GW example)</a:t>
            </a:r>
          </a:p>
          <a:p>
            <a:pPr marL="514350" indent="-514350" eaLnBrk="1" hangingPunct="1">
              <a:buFont typeface="+mj-lt"/>
              <a:buAutoNum type="arabicPeriod"/>
            </a:pPr>
            <a:r>
              <a:rPr lang="en-US" altLang="zh-CN" dirty="0">
                <a:ea typeface="宋体" panose="02010600030101010101" pitchFamily="2" charset="-122"/>
              </a:rPr>
              <a:t>Radiosonde observations of gravity waves (w/ eclipse-GW example)</a:t>
            </a:r>
          </a:p>
          <a:p>
            <a:pPr marL="514350" indent="-514350">
              <a:buFont typeface="+mj-lt"/>
              <a:buAutoNum type="arabicPeriod"/>
            </a:pPr>
            <a:r>
              <a:rPr lang="en-US" altLang="zh-CN" dirty="0">
                <a:ea typeface="宋体" panose="02010600030101010101" pitchFamily="2" charset="-122"/>
              </a:rPr>
              <a:t>Gravity</a:t>
            </a:r>
            <a:r>
              <a:rPr lang="zh-CN" altLang="en-US" dirty="0">
                <a:ea typeface="宋体" panose="02010600030101010101" pitchFamily="2" charset="-122"/>
              </a:rPr>
              <a:t> </a:t>
            </a:r>
            <a:r>
              <a:rPr lang="en-US" altLang="zh-CN" dirty="0">
                <a:ea typeface="宋体" panose="02010600030101010101" pitchFamily="2" charset="-122"/>
              </a:rPr>
              <a:t>wave</a:t>
            </a:r>
            <a:r>
              <a:rPr lang="zh-CN" altLang="en-US" dirty="0">
                <a:ea typeface="宋体" panose="02010600030101010101" pitchFamily="2" charset="-122"/>
              </a:rPr>
              <a:t> </a:t>
            </a:r>
            <a:r>
              <a:rPr lang="en-US" altLang="zh-CN" dirty="0">
                <a:ea typeface="宋体" panose="02010600030101010101" pitchFamily="2" charset="-122"/>
              </a:rPr>
              <a:t>observational</a:t>
            </a:r>
            <a:r>
              <a:rPr lang="zh-CN" altLang="en-US" dirty="0">
                <a:ea typeface="宋体" panose="02010600030101010101" pitchFamily="2" charset="-122"/>
              </a:rPr>
              <a:t> </a:t>
            </a:r>
            <a:r>
              <a:rPr lang="en-US" altLang="zh-CN" dirty="0">
                <a:ea typeface="宋体" panose="02010600030101010101" pitchFamily="2" charset="-122"/>
              </a:rPr>
              <a:t>window</a:t>
            </a:r>
          </a:p>
          <a:p>
            <a:pPr marL="514350" indent="-514350" eaLnBrk="1" hangingPunct="1">
              <a:buFont typeface="+mj-lt"/>
              <a:buAutoNum type="arabicPeriod"/>
            </a:pPr>
            <a:r>
              <a:rPr lang="en-US" altLang="zh-CN" dirty="0">
                <a:ea typeface="宋体" panose="02010600030101010101" pitchFamily="2" charset="-122"/>
              </a:rPr>
              <a:t>Summary</a:t>
            </a:r>
            <a:endParaRPr lang="zh-CN" altLang="en-US" dirty="0">
              <a:ea typeface="宋体" panose="02010600030101010101" pitchFamily="2" charset="-122"/>
            </a:endParaRPr>
          </a:p>
        </p:txBody>
      </p:sp>
      <p:grpSp>
        <p:nvGrpSpPr>
          <p:cNvPr id="6" name="Group 5">
            <a:extLst>
              <a:ext uri="{FF2B5EF4-FFF2-40B4-BE49-F238E27FC236}">
                <a16:creationId xmlns:a16="http://schemas.microsoft.com/office/drawing/2014/main" id="{BB0E4A22-16DF-9D47-8A5C-A6768F826896}"/>
              </a:ext>
            </a:extLst>
          </p:cNvPr>
          <p:cNvGrpSpPr/>
          <p:nvPr/>
        </p:nvGrpSpPr>
        <p:grpSpPr>
          <a:xfrm>
            <a:off x="6190735" y="1371600"/>
            <a:ext cx="2003763" cy="2057400"/>
            <a:chOff x="6190735" y="1371600"/>
            <a:chExt cx="2003763" cy="2057400"/>
          </a:xfrm>
        </p:grpSpPr>
        <p:sp>
          <p:nvSpPr>
            <p:cNvPr id="2" name="Right Brace 1">
              <a:extLst>
                <a:ext uri="{FF2B5EF4-FFF2-40B4-BE49-F238E27FC236}">
                  <a16:creationId xmlns:a16="http://schemas.microsoft.com/office/drawing/2014/main" id="{6971AB04-689E-4C4D-9B9E-94A1731DA3C8}"/>
                </a:ext>
              </a:extLst>
            </p:cNvPr>
            <p:cNvSpPr/>
            <p:nvPr/>
          </p:nvSpPr>
          <p:spPr>
            <a:xfrm>
              <a:off x="6190735" y="1371600"/>
              <a:ext cx="593125" cy="205740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E1BA9F70-931F-1E48-9A78-8CE13443EB49}"/>
                </a:ext>
              </a:extLst>
            </p:cNvPr>
            <p:cNvSpPr txBox="1"/>
            <p:nvPr/>
          </p:nvSpPr>
          <p:spPr>
            <a:xfrm>
              <a:off x="6974933" y="2107912"/>
              <a:ext cx="1219565" cy="584775"/>
            </a:xfrm>
            <a:prstGeom prst="rect">
              <a:avLst/>
            </a:prstGeom>
            <a:noFill/>
          </p:spPr>
          <p:txBody>
            <a:bodyPr wrap="none" rtlCol="0">
              <a:spAutoFit/>
            </a:bodyPr>
            <a:lstStyle/>
            <a:p>
              <a:r>
                <a:rPr lang="en-US" sz="3200" dirty="0">
                  <a:solidFill>
                    <a:schemeClr val="accent1"/>
                  </a:solidFill>
                </a:rPr>
                <a:t>PART I</a:t>
              </a:r>
            </a:p>
          </p:txBody>
        </p:sp>
      </p:grpSp>
      <p:grpSp>
        <p:nvGrpSpPr>
          <p:cNvPr id="8" name="Group 7">
            <a:extLst>
              <a:ext uri="{FF2B5EF4-FFF2-40B4-BE49-F238E27FC236}">
                <a16:creationId xmlns:a16="http://schemas.microsoft.com/office/drawing/2014/main" id="{97B2A32F-EF06-624A-AA84-FEB4AF880AC6}"/>
              </a:ext>
            </a:extLst>
          </p:cNvPr>
          <p:cNvGrpSpPr/>
          <p:nvPr/>
        </p:nvGrpSpPr>
        <p:grpSpPr>
          <a:xfrm>
            <a:off x="10207047" y="3678195"/>
            <a:ext cx="1706819" cy="1924521"/>
            <a:chOff x="10207047" y="3678195"/>
            <a:chExt cx="1706819" cy="1924521"/>
          </a:xfrm>
        </p:grpSpPr>
        <p:sp>
          <p:nvSpPr>
            <p:cNvPr id="5" name="Right Brace 4">
              <a:extLst>
                <a:ext uri="{FF2B5EF4-FFF2-40B4-BE49-F238E27FC236}">
                  <a16:creationId xmlns:a16="http://schemas.microsoft.com/office/drawing/2014/main" id="{4E5E7FC1-1753-7441-B213-B90FFA200A05}"/>
                </a:ext>
              </a:extLst>
            </p:cNvPr>
            <p:cNvSpPr/>
            <p:nvPr/>
          </p:nvSpPr>
          <p:spPr>
            <a:xfrm>
              <a:off x="10207047" y="3678195"/>
              <a:ext cx="593125" cy="192452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DE3CF962-CC86-2043-816F-A7A33C61228A}"/>
                </a:ext>
              </a:extLst>
            </p:cNvPr>
            <p:cNvSpPr txBox="1"/>
            <p:nvPr/>
          </p:nvSpPr>
          <p:spPr>
            <a:xfrm>
              <a:off x="10590106" y="4055680"/>
              <a:ext cx="1323760" cy="584775"/>
            </a:xfrm>
            <a:prstGeom prst="rect">
              <a:avLst/>
            </a:prstGeom>
            <a:noFill/>
          </p:spPr>
          <p:txBody>
            <a:bodyPr wrap="none" rtlCol="0">
              <a:spAutoFit/>
            </a:bodyPr>
            <a:lstStyle/>
            <a:p>
              <a:r>
                <a:rPr lang="en-US" sz="3200" dirty="0">
                  <a:solidFill>
                    <a:schemeClr val="accent1"/>
                  </a:solidFill>
                </a:rPr>
                <a:t>PART II</a:t>
              </a:r>
            </a:p>
          </p:txBody>
        </p:sp>
      </p:grpSp>
      <p:sp>
        <p:nvSpPr>
          <p:cNvPr id="4" name="Slide Number Placeholder 3">
            <a:extLst>
              <a:ext uri="{FF2B5EF4-FFF2-40B4-BE49-F238E27FC236}">
                <a16:creationId xmlns:a16="http://schemas.microsoft.com/office/drawing/2014/main" id="{7A59535B-3555-0242-B6DE-C25DCC2DFE88}"/>
              </a:ext>
            </a:extLst>
          </p:cNvPr>
          <p:cNvSpPr>
            <a:spLocks noGrp="1"/>
          </p:cNvSpPr>
          <p:nvPr>
            <p:ph type="sldNum" sz="quarter" idx="12"/>
          </p:nvPr>
        </p:nvSpPr>
        <p:spPr/>
        <p:txBody>
          <a:bodyPr/>
          <a:lstStyle/>
          <a:p>
            <a:fld id="{EC42D0B6-2745-CB42-BE97-07C946EEB8B9}" type="slidenum">
              <a:rPr lang="en-US" smtClean="0"/>
              <a:t>3</a:t>
            </a:fld>
            <a:endParaRPr lang="en-US"/>
          </a:p>
        </p:txBody>
      </p:sp>
      <p:pic>
        <p:nvPicPr>
          <p:cNvPr id="9" name="Audio Recording Oct 26, 2022 at 10:09:19 AM" descr="Audio Recording Oct 26, 2022 at 10:09:19 AM">
            <a:hlinkClick r:id="" action="ppaction://media"/>
            <a:extLst>
              <a:ext uri="{FF2B5EF4-FFF2-40B4-BE49-F238E27FC236}">
                <a16:creationId xmlns:a16="http://schemas.microsoft.com/office/drawing/2014/main" id="{EF98CA10-5A2E-8549-802D-483876231E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6376" y="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13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E639586-D8B5-994F-A665-600C71A7B1F1}"/>
              </a:ext>
            </a:extLst>
          </p:cNvPr>
          <p:cNvSpPr>
            <a:spLocks noGrp="1"/>
          </p:cNvSpPr>
          <p:nvPr>
            <p:ph type="title" idx="4294967295"/>
          </p:nvPr>
        </p:nvSpPr>
        <p:spPr>
          <a:xfrm>
            <a:off x="0" y="0"/>
            <a:ext cx="12192000" cy="884238"/>
          </a:xfrm>
          <a:solidFill>
            <a:schemeClr val="accent1"/>
          </a:solidFill>
        </p:spPr>
        <p:txBody>
          <a:bodyPr vert="horz" lIns="91440" tIns="45720" rIns="91440" bIns="45720" rtlCol="0" anchor="ctr">
            <a:normAutofit/>
          </a:bodyPr>
          <a:lstStyle/>
          <a:p>
            <a:pPr algn="ctr"/>
            <a:r>
              <a:rPr lang="en-US" altLang="en-US" dirty="0">
                <a:solidFill>
                  <a:schemeClr val="bg1"/>
                </a:solidFill>
                <a:ea typeface="ＭＳ Ｐゴシック" panose="020B0600070205080204" pitchFamily="34" charset="-128"/>
              </a:rPr>
              <a:t>1. What are gravity waves?</a:t>
            </a:r>
          </a:p>
        </p:txBody>
      </p:sp>
      <p:sp>
        <p:nvSpPr>
          <p:cNvPr id="3075" name="Content Placeholder 2">
            <a:extLst>
              <a:ext uri="{FF2B5EF4-FFF2-40B4-BE49-F238E27FC236}">
                <a16:creationId xmlns:a16="http://schemas.microsoft.com/office/drawing/2014/main" id="{12814550-A3F0-A94F-BA86-94705D54B936}"/>
              </a:ext>
            </a:extLst>
          </p:cNvPr>
          <p:cNvSpPr>
            <a:spLocks noGrp="1"/>
          </p:cNvSpPr>
          <p:nvPr>
            <p:ph sz="quarter" idx="4294967295"/>
          </p:nvPr>
        </p:nvSpPr>
        <p:spPr>
          <a:xfrm>
            <a:off x="838200" y="1371600"/>
            <a:ext cx="8291385" cy="4805363"/>
          </a:xfrm>
        </p:spPr>
        <p:txBody>
          <a:bodyPr>
            <a:noAutofit/>
          </a:bodyPr>
          <a:lstStyle/>
          <a:p>
            <a:pPr eaLnBrk="1" hangingPunct="1">
              <a:lnSpc>
                <a:spcPct val="70000"/>
              </a:lnSpc>
            </a:pPr>
            <a:r>
              <a:rPr lang="en-US" altLang="en-US" sz="2000" dirty="0">
                <a:solidFill>
                  <a:srgbClr val="0000FF"/>
                </a:solidFill>
                <a:ea typeface="ＭＳ Ｐゴシック" panose="020B0600070205080204" pitchFamily="34" charset="-128"/>
                <a:cs typeface="Arial" panose="020B0604020202020204" pitchFamily="34" charset="0"/>
              </a:rPr>
              <a:t>Waves occurring in </a:t>
            </a:r>
            <a:r>
              <a:rPr lang="en-US" altLang="en-US" sz="2000" u="sng" dirty="0">
                <a:solidFill>
                  <a:srgbClr val="0000FF"/>
                </a:solidFill>
                <a:ea typeface="ＭＳ Ｐゴシック" panose="020B0600070205080204" pitchFamily="34" charset="-128"/>
                <a:cs typeface="Arial" panose="020B0604020202020204" pitchFamily="34" charset="0"/>
              </a:rPr>
              <a:t>a stably stratified </a:t>
            </a:r>
            <a:r>
              <a:rPr lang="en-US" altLang="en-US" sz="2000" dirty="0">
                <a:solidFill>
                  <a:srgbClr val="0000FF"/>
                </a:solidFill>
                <a:ea typeface="ＭＳ Ｐゴシック" panose="020B0600070205080204" pitchFamily="34" charset="-128"/>
                <a:cs typeface="Arial" panose="020B0604020202020204" pitchFamily="34" charset="0"/>
              </a:rPr>
              <a:t>fluid; buoyancy acting as the restoring force (</a:t>
            </a:r>
            <a:r>
              <a:rPr lang="en-US" altLang="en-US" sz="2000" dirty="0">
                <a:solidFill>
                  <a:srgbClr val="FF0000"/>
                </a:solidFill>
                <a:ea typeface="ＭＳ Ｐゴシック" panose="020B0600070205080204" pitchFamily="34" charset="-128"/>
                <a:cs typeface="Arial" panose="020B0604020202020204" pitchFamily="34" charset="0"/>
              </a:rPr>
              <a:t>pure internal gravity wave</a:t>
            </a:r>
            <a:r>
              <a:rPr lang="en-US" altLang="en-US" sz="2000" dirty="0">
                <a:solidFill>
                  <a:srgbClr val="0000FF"/>
                </a:solidFill>
                <a:ea typeface="ＭＳ Ｐゴシック" panose="020B0600070205080204" pitchFamily="34" charset="-128"/>
                <a:cs typeface="Arial" panose="020B0604020202020204" pitchFamily="34" charset="0"/>
              </a:rPr>
              <a:t>)</a:t>
            </a:r>
            <a:endParaRPr lang="en-US" altLang="zh-CN" sz="2000" dirty="0">
              <a:solidFill>
                <a:srgbClr val="0000FF"/>
              </a:solidFill>
              <a:ea typeface="宋体" panose="02010600030101010101" pitchFamily="2" charset="-122"/>
              <a:cs typeface="Arial" panose="020B0604020202020204" pitchFamily="34" charset="0"/>
            </a:endParaRPr>
          </a:p>
          <a:p>
            <a:pPr eaLnBrk="1" hangingPunct="1">
              <a:lnSpc>
                <a:spcPct val="70000"/>
              </a:lnSpc>
              <a:buFontTx/>
              <a:buNone/>
            </a:pPr>
            <a:endParaRPr lang="en-US" altLang="en-US" sz="2000" dirty="0">
              <a:solidFill>
                <a:srgbClr val="0000FF"/>
              </a:solidFill>
              <a:ea typeface="ＭＳ Ｐゴシック" panose="020B0600070205080204" pitchFamily="34" charset="-128"/>
              <a:cs typeface="Arial" panose="020B0604020202020204" pitchFamily="34" charset="0"/>
            </a:endParaRPr>
          </a:p>
          <a:p>
            <a:pPr eaLnBrk="1" hangingPunct="1">
              <a:lnSpc>
                <a:spcPct val="70000"/>
              </a:lnSpc>
              <a:buFontTx/>
              <a:buNone/>
            </a:pPr>
            <a:endParaRPr lang="en-US" altLang="en-US" sz="2000" dirty="0">
              <a:solidFill>
                <a:srgbClr val="0000FF"/>
              </a:solidFill>
              <a:ea typeface="ＭＳ Ｐゴシック" panose="020B0600070205080204" pitchFamily="34" charset="-128"/>
              <a:cs typeface="Arial" panose="020B0604020202020204" pitchFamily="34" charset="0"/>
            </a:endParaRPr>
          </a:p>
          <a:p>
            <a:pPr eaLnBrk="1" hangingPunct="1">
              <a:lnSpc>
                <a:spcPct val="70000"/>
              </a:lnSpc>
            </a:pPr>
            <a:r>
              <a:rPr lang="en-US" altLang="en-US" sz="2000" dirty="0">
                <a:solidFill>
                  <a:srgbClr val="0000FF"/>
                </a:solidFill>
                <a:ea typeface="ＭＳ Ｐゴシック" panose="020B0600070205080204" pitchFamily="34" charset="-128"/>
                <a:cs typeface="Arial" panose="020B0604020202020204" pitchFamily="34" charset="0"/>
              </a:rPr>
              <a:t>If modified by rotation, Coriolis force also acts as the restoring force (</a:t>
            </a:r>
            <a:r>
              <a:rPr lang="en-US" altLang="en-US" sz="2000" dirty="0">
                <a:solidFill>
                  <a:srgbClr val="FF0000"/>
                </a:solidFill>
                <a:ea typeface="ＭＳ Ｐゴシック" panose="020B0600070205080204" pitchFamily="34" charset="-128"/>
                <a:cs typeface="Arial" panose="020B0604020202020204" pitchFamily="34" charset="0"/>
              </a:rPr>
              <a:t>inertia-gravity wave</a:t>
            </a:r>
            <a:r>
              <a:rPr lang="en-US" altLang="en-US" sz="2000" dirty="0">
                <a:solidFill>
                  <a:srgbClr val="0000FF"/>
                </a:solidFill>
                <a:ea typeface="ＭＳ Ｐゴシック" panose="020B0600070205080204" pitchFamily="34" charset="-128"/>
                <a:cs typeface="Arial" panose="020B0604020202020204" pitchFamily="34" charset="0"/>
              </a:rPr>
              <a:t>)</a:t>
            </a:r>
          </a:p>
          <a:p>
            <a:pPr eaLnBrk="1" hangingPunct="1">
              <a:lnSpc>
                <a:spcPct val="70000"/>
              </a:lnSpc>
            </a:pPr>
            <a:endParaRPr lang="en-US" altLang="en-US" sz="2000" dirty="0">
              <a:solidFill>
                <a:srgbClr val="0000FF"/>
              </a:solidFill>
              <a:ea typeface="ＭＳ Ｐゴシック" panose="020B0600070205080204" pitchFamily="34" charset="-128"/>
              <a:cs typeface="Arial" panose="020B0604020202020204" pitchFamily="34" charset="0"/>
            </a:endParaRPr>
          </a:p>
          <a:p>
            <a:pPr eaLnBrk="1" hangingPunct="1">
              <a:lnSpc>
                <a:spcPct val="70000"/>
              </a:lnSpc>
            </a:pPr>
            <a:endParaRPr lang="en-US" altLang="en-US" sz="2000" dirty="0">
              <a:solidFill>
                <a:srgbClr val="0000FF"/>
              </a:solidFill>
              <a:ea typeface="ＭＳ Ｐゴシック" panose="020B0600070205080204" pitchFamily="34" charset="-128"/>
              <a:cs typeface="Arial" panose="020B0604020202020204" pitchFamily="34" charset="0"/>
            </a:endParaRPr>
          </a:p>
          <a:p>
            <a:pPr eaLnBrk="1" hangingPunct="1">
              <a:lnSpc>
                <a:spcPct val="70000"/>
              </a:lnSpc>
            </a:pPr>
            <a:endParaRPr lang="en-US" altLang="en-US" sz="2000" dirty="0">
              <a:solidFill>
                <a:srgbClr val="0000FF"/>
              </a:solidFill>
              <a:ea typeface="ＭＳ Ｐゴシック" panose="020B0600070205080204" pitchFamily="34" charset="-128"/>
              <a:cs typeface="Arial" panose="020B0604020202020204" pitchFamily="34" charset="0"/>
            </a:endParaRPr>
          </a:p>
          <a:p>
            <a:pPr eaLnBrk="1" hangingPunct="1">
              <a:lnSpc>
                <a:spcPct val="70000"/>
              </a:lnSpc>
            </a:pPr>
            <a:endParaRPr lang="en-US" altLang="en-US" sz="2000" dirty="0">
              <a:solidFill>
                <a:srgbClr val="0000FF"/>
              </a:solidFill>
              <a:ea typeface="ＭＳ Ｐゴシック" panose="020B0600070205080204" pitchFamily="34" charset="-128"/>
              <a:cs typeface="Arial" panose="020B0604020202020204" pitchFamily="34" charset="0"/>
            </a:endParaRPr>
          </a:p>
          <a:p>
            <a:pPr eaLnBrk="1" hangingPunct="1">
              <a:lnSpc>
                <a:spcPct val="70000"/>
              </a:lnSpc>
            </a:pPr>
            <a:endParaRPr lang="en-US" altLang="en-US" sz="2000" dirty="0">
              <a:solidFill>
                <a:srgbClr val="0000FF"/>
              </a:solidFill>
              <a:ea typeface="ＭＳ Ｐゴシック" panose="020B0600070205080204" pitchFamily="34" charset="-128"/>
              <a:cs typeface="Arial" panose="020B0604020202020204" pitchFamily="34" charset="0"/>
            </a:endParaRPr>
          </a:p>
          <a:p>
            <a:pPr eaLnBrk="1" hangingPunct="1">
              <a:lnSpc>
                <a:spcPct val="70000"/>
              </a:lnSpc>
              <a:buFontTx/>
              <a:buNone/>
            </a:pPr>
            <a:endParaRPr lang="en-US" altLang="zh-CN" sz="2000" dirty="0">
              <a:solidFill>
                <a:srgbClr val="0000FF"/>
              </a:solidFill>
              <a:ea typeface="宋体" panose="02010600030101010101" pitchFamily="2" charset="-122"/>
            </a:endParaRPr>
          </a:p>
          <a:p>
            <a:pPr eaLnBrk="1" hangingPunct="1">
              <a:lnSpc>
                <a:spcPct val="70000"/>
              </a:lnSpc>
              <a:buFontTx/>
              <a:buNone/>
            </a:pPr>
            <a:endParaRPr lang="en-US" altLang="en-US" sz="2000" dirty="0">
              <a:solidFill>
                <a:srgbClr val="0000FF"/>
              </a:solidFill>
              <a:ea typeface="ＭＳ Ｐゴシック" panose="020B0600070205080204" pitchFamily="34" charset="-128"/>
              <a:cs typeface="Arial" panose="020B0604020202020204" pitchFamily="34" charset="0"/>
            </a:endParaRPr>
          </a:p>
          <a:p>
            <a:pPr eaLnBrk="1" hangingPunct="1">
              <a:lnSpc>
                <a:spcPct val="70000"/>
              </a:lnSpc>
            </a:pPr>
            <a:r>
              <a:rPr lang="en-US" altLang="en-US" sz="2000" dirty="0">
                <a:solidFill>
                  <a:srgbClr val="0000FF"/>
                </a:solidFill>
                <a:ea typeface="ＭＳ Ｐゴシック" panose="020B0600070205080204" pitchFamily="34" charset="-128"/>
                <a:cs typeface="Arial" panose="020B0604020202020204" pitchFamily="34" charset="0"/>
              </a:rPr>
              <a:t>Period: buoyancy oscillation period – inertial period (10min - 1day)</a:t>
            </a:r>
          </a:p>
          <a:p>
            <a:pPr eaLnBrk="1" hangingPunct="1">
              <a:lnSpc>
                <a:spcPct val="70000"/>
              </a:lnSpc>
            </a:pPr>
            <a:r>
              <a:rPr lang="en-US" altLang="en-US" sz="2000" dirty="0">
                <a:solidFill>
                  <a:srgbClr val="0000FF"/>
                </a:solidFill>
                <a:ea typeface="ＭＳ Ｐゴシック" panose="020B0600070205080204" pitchFamily="34" charset="-128"/>
                <a:cs typeface="Arial" panose="020B0604020202020204" pitchFamily="34" charset="0"/>
              </a:rPr>
              <a:t>Horizontal wavelength: 10 – 1000s km</a:t>
            </a:r>
          </a:p>
          <a:p>
            <a:pPr eaLnBrk="1" hangingPunct="1">
              <a:lnSpc>
                <a:spcPct val="70000"/>
              </a:lnSpc>
            </a:pPr>
            <a:r>
              <a:rPr lang="en-US" altLang="en-US" sz="2000" dirty="0">
                <a:solidFill>
                  <a:srgbClr val="0000FF"/>
                </a:solidFill>
                <a:ea typeface="ＭＳ Ｐゴシック" panose="020B0600070205080204" pitchFamily="34" charset="-128"/>
                <a:cs typeface="Arial" panose="020B0604020202020204" pitchFamily="34" charset="0"/>
              </a:rPr>
              <a:t>Vertical wavelength: 0.1 – 10s km</a:t>
            </a:r>
          </a:p>
        </p:txBody>
      </p:sp>
      <p:pic>
        <p:nvPicPr>
          <p:cNvPr id="16388" name="Picture 2">
            <a:extLst>
              <a:ext uri="{FF2B5EF4-FFF2-40B4-BE49-F238E27FC236}">
                <a16:creationId xmlns:a16="http://schemas.microsoft.com/office/drawing/2014/main" id="{023D883A-300D-FB48-AA9F-DF90A64FC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845" y="3085329"/>
            <a:ext cx="4464623" cy="21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4">
            <a:extLst>
              <a:ext uri="{FF2B5EF4-FFF2-40B4-BE49-F238E27FC236}">
                <a16:creationId xmlns:a16="http://schemas.microsoft.com/office/drawing/2014/main" id="{71503F24-0AD2-8848-85E6-544FDA7573FD}"/>
              </a:ext>
            </a:extLst>
          </p:cNvPr>
          <p:cNvSpPr txBox="1">
            <a:spLocks noChangeArrowheads="1"/>
          </p:cNvSpPr>
          <p:nvPr/>
        </p:nvSpPr>
        <p:spPr bwMode="auto">
          <a:xfrm>
            <a:off x="7192736" y="4378411"/>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latin typeface="Perpetua" panose="02020502060401020303" pitchFamily="18" charset="77"/>
              </a:rPr>
              <a:t>(Holton, 2004, Fig. 7.11)</a:t>
            </a:r>
          </a:p>
        </p:txBody>
      </p:sp>
      <p:grpSp>
        <p:nvGrpSpPr>
          <p:cNvPr id="10" name="Group 9">
            <a:extLst>
              <a:ext uri="{FF2B5EF4-FFF2-40B4-BE49-F238E27FC236}">
                <a16:creationId xmlns:a16="http://schemas.microsoft.com/office/drawing/2014/main" id="{14C99751-04F7-5243-8975-5691BEE0BDF0}"/>
              </a:ext>
            </a:extLst>
          </p:cNvPr>
          <p:cNvGrpSpPr/>
          <p:nvPr/>
        </p:nvGrpSpPr>
        <p:grpSpPr>
          <a:xfrm>
            <a:off x="9285074" y="1147953"/>
            <a:ext cx="1514732" cy="1331636"/>
            <a:chOff x="1055473" y="2486712"/>
            <a:chExt cx="1726460" cy="2108631"/>
          </a:xfrm>
        </p:grpSpPr>
        <p:pic>
          <p:nvPicPr>
            <p:cNvPr id="3" name="Graphic 2" descr="Hot air balloon with solid fill">
              <a:extLst>
                <a:ext uri="{FF2B5EF4-FFF2-40B4-BE49-F238E27FC236}">
                  <a16:creationId xmlns:a16="http://schemas.microsoft.com/office/drawing/2014/main" id="{9D4BEE21-720B-CB48-BE90-4E4E90C188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5473" y="2714626"/>
              <a:ext cx="914400" cy="914400"/>
            </a:xfrm>
            <a:prstGeom prst="rect">
              <a:avLst/>
            </a:prstGeom>
          </p:spPr>
        </p:pic>
        <p:cxnSp>
          <p:nvCxnSpPr>
            <p:cNvPr id="5" name="Straight Arrow Connector 4">
              <a:extLst>
                <a:ext uri="{FF2B5EF4-FFF2-40B4-BE49-F238E27FC236}">
                  <a16:creationId xmlns:a16="http://schemas.microsoft.com/office/drawing/2014/main" id="{51165F94-1F1B-404E-81E4-08306F71D6A8}"/>
                </a:ext>
              </a:extLst>
            </p:cNvPr>
            <p:cNvCxnSpPr>
              <a:cxnSpLocks/>
            </p:cNvCxnSpPr>
            <p:nvPr/>
          </p:nvCxnSpPr>
          <p:spPr>
            <a:xfrm>
              <a:off x="1512673" y="3429000"/>
              <a:ext cx="0" cy="1072979"/>
            </a:xfrm>
            <a:prstGeom prst="straightConnector1">
              <a:avLst/>
            </a:prstGeom>
            <a:ln w="5715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9A3E323-58BC-E041-98A6-DD3D713D4D56}"/>
                </a:ext>
              </a:extLst>
            </p:cNvPr>
            <p:cNvSpPr txBox="1"/>
            <p:nvPr/>
          </p:nvSpPr>
          <p:spPr>
            <a:xfrm>
              <a:off x="1668162" y="4226011"/>
              <a:ext cx="850939" cy="369332"/>
            </a:xfrm>
            <a:prstGeom prst="rect">
              <a:avLst/>
            </a:prstGeom>
            <a:noFill/>
          </p:spPr>
          <p:txBody>
            <a:bodyPr wrap="none" rtlCol="0">
              <a:spAutoFit/>
            </a:bodyPr>
            <a:lstStyle/>
            <a:p>
              <a:r>
                <a:rPr lang="en-US" dirty="0"/>
                <a:t>Gravity</a:t>
              </a:r>
            </a:p>
          </p:txBody>
        </p:sp>
        <p:cxnSp>
          <p:nvCxnSpPr>
            <p:cNvPr id="13" name="Straight Arrow Connector 12">
              <a:extLst>
                <a:ext uri="{FF2B5EF4-FFF2-40B4-BE49-F238E27FC236}">
                  <a16:creationId xmlns:a16="http://schemas.microsoft.com/office/drawing/2014/main" id="{74BC323F-C9BD-7E4F-8FD5-54C4CCD3C0C2}"/>
                </a:ext>
              </a:extLst>
            </p:cNvPr>
            <p:cNvCxnSpPr>
              <a:cxnSpLocks/>
            </p:cNvCxnSpPr>
            <p:nvPr/>
          </p:nvCxnSpPr>
          <p:spPr>
            <a:xfrm flipV="1">
              <a:off x="1509584" y="2562226"/>
              <a:ext cx="3089" cy="866774"/>
            </a:xfrm>
            <a:prstGeom prst="straightConnector1">
              <a:avLst/>
            </a:prstGeom>
            <a:ln w="57150">
              <a:solidFill>
                <a:schemeClr val="bg2">
                  <a:lumMod val="90000"/>
                </a:schemeClr>
              </a:solidFill>
              <a:prstDash val="dash"/>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110063C5-8D2B-D74B-96D2-072105B59C95}"/>
                </a:ext>
              </a:extLst>
            </p:cNvPr>
            <p:cNvSpPr txBox="1"/>
            <p:nvPr/>
          </p:nvSpPr>
          <p:spPr>
            <a:xfrm>
              <a:off x="1694648" y="2486712"/>
              <a:ext cx="1087285" cy="369332"/>
            </a:xfrm>
            <a:prstGeom prst="rect">
              <a:avLst/>
            </a:prstGeom>
            <a:noFill/>
          </p:spPr>
          <p:txBody>
            <a:bodyPr wrap="none" rtlCol="0">
              <a:spAutoFit/>
            </a:bodyPr>
            <a:lstStyle/>
            <a:p>
              <a:r>
                <a:rPr lang="en-US" dirty="0"/>
                <a:t>Buoyancy</a:t>
              </a:r>
            </a:p>
          </p:txBody>
        </p:sp>
      </p:grpSp>
      <p:grpSp>
        <p:nvGrpSpPr>
          <p:cNvPr id="17" name="Group 16">
            <a:extLst>
              <a:ext uri="{FF2B5EF4-FFF2-40B4-BE49-F238E27FC236}">
                <a16:creationId xmlns:a16="http://schemas.microsoft.com/office/drawing/2014/main" id="{144074E8-BD5E-F040-AF18-6FFBC52D6EE6}"/>
              </a:ext>
            </a:extLst>
          </p:cNvPr>
          <p:cNvGrpSpPr/>
          <p:nvPr/>
        </p:nvGrpSpPr>
        <p:grpSpPr>
          <a:xfrm>
            <a:off x="4727389" y="2950153"/>
            <a:ext cx="1726460" cy="2108631"/>
            <a:chOff x="1055473" y="2486712"/>
            <a:chExt cx="1726460" cy="2108631"/>
          </a:xfrm>
        </p:grpSpPr>
        <p:pic>
          <p:nvPicPr>
            <p:cNvPr id="18" name="Graphic 17" descr="Hot air balloon with solid fill">
              <a:extLst>
                <a:ext uri="{FF2B5EF4-FFF2-40B4-BE49-F238E27FC236}">
                  <a16:creationId xmlns:a16="http://schemas.microsoft.com/office/drawing/2014/main" id="{D0C2D62B-55D9-DD4E-821F-338855FC87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5473" y="2714626"/>
              <a:ext cx="914400" cy="914400"/>
            </a:xfrm>
            <a:prstGeom prst="rect">
              <a:avLst/>
            </a:prstGeom>
          </p:spPr>
        </p:pic>
        <p:cxnSp>
          <p:nvCxnSpPr>
            <p:cNvPr id="19" name="Straight Arrow Connector 18">
              <a:extLst>
                <a:ext uri="{FF2B5EF4-FFF2-40B4-BE49-F238E27FC236}">
                  <a16:creationId xmlns:a16="http://schemas.microsoft.com/office/drawing/2014/main" id="{F85BD999-5FB8-8B42-8B86-2B777206626B}"/>
                </a:ext>
              </a:extLst>
            </p:cNvPr>
            <p:cNvCxnSpPr>
              <a:cxnSpLocks/>
            </p:cNvCxnSpPr>
            <p:nvPr/>
          </p:nvCxnSpPr>
          <p:spPr>
            <a:xfrm>
              <a:off x="1512673" y="3429000"/>
              <a:ext cx="0" cy="1072979"/>
            </a:xfrm>
            <a:prstGeom prst="straightConnector1">
              <a:avLst/>
            </a:prstGeom>
            <a:ln w="57150">
              <a:solidFill>
                <a:schemeClr val="tx1">
                  <a:lumMod val="50000"/>
                  <a:lumOff val="50000"/>
                </a:schemeClr>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72411855-421D-D54B-A4FC-5F6B6051928B}"/>
                </a:ext>
              </a:extLst>
            </p:cNvPr>
            <p:cNvSpPr txBox="1"/>
            <p:nvPr/>
          </p:nvSpPr>
          <p:spPr>
            <a:xfrm>
              <a:off x="1668162" y="4226011"/>
              <a:ext cx="850939" cy="369332"/>
            </a:xfrm>
            <a:prstGeom prst="rect">
              <a:avLst/>
            </a:prstGeom>
            <a:noFill/>
          </p:spPr>
          <p:txBody>
            <a:bodyPr wrap="none" rtlCol="0">
              <a:spAutoFit/>
            </a:bodyPr>
            <a:lstStyle/>
            <a:p>
              <a:r>
                <a:rPr lang="en-US" dirty="0"/>
                <a:t>Gravity</a:t>
              </a:r>
            </a:p>
          </p:txBody>
        </p:sp>
        <p:cxnSp>
          <p:nvCxnSpPr>
            <p:cNvPr id="21" name="Straight Arrow Connector 20">
              <a:extLst>
                <a:ext uri="{FF2B5EF4-FFF2-40B4-BE49-F238E27FC236}">
                  <a16:creationId xmlns:a16="http://schemas.microsoft.com/office/drawing/2014/main" id="{772C429A-3DE5-8D42-9559-4D489EA03978}"/>
                </a:ext>
              </a:extLst>
            </p:cNvPr>
            <p:cNvCxnSpPr>
              <a:cxnSpLocks/>
            </p:cNvCxnSpPr>
            <p:nvPr/>
          </p:nvCxnSpPr>
          <p:spPr>
            <a:xfrm flipV="1">
              <a:off x="1509584" y="2562226"/>
              <a:ext cx="3089" cy="866774"/>
            </a:xfrm>
            <a:prstGeom prst="straightConnector1">
              <a:avLst/>
            </a:prstGeom>
            <a:ln w="57150">
              <a:solidFill>
                <a:schemeClr val="bg2">
                  <a:lumMod val="90000"/>
                </a:schemeClr>
              </a:solidFill>
              <a:prstDash val="dash"/>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91FCD35A-3FC6-FA4D-9A63-9B53BF2B1297}"/>
                </a:ext>
              </a:extLst>
            </p:cNvPr>
            <p:cNvSpPr txBox="1"/>
            <p:nvPr/>
          </p:nvSpPr>
          <p:spPr>
            <a:xfrm>
              <a:off x="1694648" y="2486712"/>
              <a:ext cx="1087285" cy="369332"/>
            </a:xfrm>
            <a:prstGeom prst="rect">
              <a:avLst/>
            </a:prstGeom>
            <a:noFill/>
          </p:spPr>
          <p:txBody>
            <a:bodyPr wrap="none" rtlCol="0">
              <a:spAutoFit/>
            </a:bodyPr>
            <a:lstStyle/>
            <a:p>
              <a:r>
                <a:rPr lang="en-US" dirty="0"/>
                <a:t>Buoyancy</a:t>
              </a:r>
            </a:p>
          </p:txBody>
        </p:sp>
      </p:grpSp>
      <p:cxnSp>
        <p:nvCxnSpPr>
          <p:cNvPr id="12" name="Straight Arrow Connector 11">
            <a:extLst>
              <a:ext uri="{FF2B5EF4-FFF2-40B4-BE49-F238E27FC236}">
                <a16:creationId xmlns:a16="http://schemas.microsoft.com/office/drawing/2014/main" id="{15131F49-CD81-A048-B562-467CE3E5229F}"/>
              </a:ext>
            </a:extLst>
          </p:cNvPr>
          <p:cNvCxnSpPr/>
          <p:nvPr/>
        </p:nvCxnSpPr>
        <p:spPr>
          <a:xfrm flipH="1">
            <a:off x="4164227" y="3892441"/>
            <a:ext cx="100604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954B4F6-213A-9942-B70B-8140A440FB6B}"/>
              </a:ext>
            </a:extLst>
          </p:cNvPr>
          <p:cNvSpPr txBox="1"/>
          <p:nvPr/>
        </p:nvSpPr>
        <p:spPr>
          <a:xfrm>
            <a:off x="3606709" y="3956606"/>
            <a:ext cx="1500604" cy="369332"/>
          </a:xfrm>
          <a:prstGeom prst="rect">
            <a:avLst/>
          </a:prstGeom>
          <a:noFill/>
        </p:spPr>
        <p:txBody>
          <a:bodyPr wrap="none" rtlCol="0">
            <a:spAutoFit/>
          </a:bodyPr>
          <a:lstStyle/>
          <a:p>
            <a:r>
              <a:rPr lang="en-US" dirty="0"/>
              <a:t>Coriolis Force</a:t>
            </a:r>
          </a:p>
        </p:txBody>
      </p:sp>
      <p:sp>
        <p:nvSpPr>
          <p:cNvPr id="2" name="TextBox 1">
            <a:extLst>
              <a:ext uri="{FF2B5EF4-FFF2-40B4-BE49-F238E27FC236}">
                <a16:creationId xmlns:a16="http://schemas.microsoft.com/office/drawing/2014/main" id="{6B61D5E5-9B76-5E49-827E-1197BEEA274A}"/>
              </a:ext>
            </a:extLst>
          </p:cNvPr>
          <p:cNvSpPr txBox="1"/>
          <p:nvPr/>
        </p:nvSpPr>
        <p:spPr>
          <a:xfrm>
            <a:off x="9285074" y="3694670"/>
            <a:ext cx="2379702" cy="2031325"/>
          </a:xfrm>
          <a:prstGeom prst="rect">
            <a:avLst/>
          </a:prstGeom>
          <a:noFill/>
        </p:spPr>
        <p:txBody>
          <a:bodyPr wrap="square" rtlCol="0">
            <a:spAutoFit/>
          </a:bodyPr>
          <a:lstStyle/>
          <a:p>
            <a:r>
              <a:rPr lang="en-US" u="sng" dirty="0"/>
              <a:t>Coriolis force</a:t>
            </a:r>
            <a:r>
              <a:rPr lang="en-US" dirty="0"/>
              <a:t>: on a rotating sphere, Coriolis force is always to the right (left) of the moving direction of a parcel in the Northern (Southern) hemisphere</a:t>
            </a:r>
          </a:p>
        </p:txBody>
      </p:sp>
      <p:sp>
        <p:nvSpPr>
          <p:cNvPr id="4" name="Slide Number Placeholder 3">
            <a:extLst>
              <a:ext uri="{FF2B5EF4-FFF2-40B4-BE49-F238E27FC236}">
                <a16:creationId xmlns:a16="http://schemas.microsoft.com/office/drawing/2014/main" id="{A95293A2-DC14-F641-BB7E-2EA5FFABC67C}"/>
              </a:ext>
            </a:extLst>
          </p:cNvPr>
          <p:cNvSpPr>
            <a:spLocks noGrp="1"/>
          </p:cNvSpPr>
          <p:nvPr>
            <p:ph type="sldNum" sz="quarter" idx="12"/>
          </p:nvPr>
        </p:nvSpPr>
        <p:spPr/>
        <p:txBody>
          <a:bodyPr/>
          <a:lstStyle/>
          <a:p>
            <a:fld id="{EC42D0B6-2745-CB42-BE97-07C946EEB8B9}" type="slidenum">
              <a:rPr lang="en-US" smtClean="0"/>
              <a:t>4</a:t>
            </a:fld>
            <a:endParaRPr lang="en-US"/>
          </a:p>
        </p:txBody>
      </p:sp>
      <p:pic>
        <p:nvPicPr>
          <p:cNvPr id="6" name="Audio Recording Oct 26, 2022 at 10:23:49 AM" descr="Audio Recording Oct 26, 2022 at 10:23:49 AM">
            <a:hlinkClick r:id="" action="ppaction://media"/>
            <a:extLst>
              <a:ext uri="{FF2B5EF4-FFF2-40B4-BE49-F238E27FC236}">
                <a16:creationId xmlns:a16="http://schemas.microsoft.com/office/drawing/2014/main" id="{908A4B18-045C-DC4E-855A-BBCAEA7BA2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8131" y="7143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gwaves_beta" descr="igwaves_beta">
            <a:hlinkClick r:id="" action="ppaction://media"/>
            <a:extLst>
              <a:ext uri="{FF2B5EF4-FFF2-40B4-BE49-F238E27FC236}">
                <a16:creationId xmlns:a16="http://schemas.microsoft.com/office/drawing/2014/main" id="{0E10FB09-4641-DD4B-8567-27DFAC3A18F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4563" y="1885799"/>
            <a:ext cx="5518707" cy="4099611"/>
          </a:xfrm>
          <a:prstGeom prst="rect">
            <a:avLst/>
          </a:prstGeom>
        </p:spPr>
      </p:pic>
      <p:sp>
        <p:nvSpPr>
          <p:cNvPr id="3" name="TextBox 2">
            <a:extLst>
              <a:ext uri="{FF2B5EF4-FFF2-40B4-BE49-F238E27FC236}">
                <a16:creationId xmlns:a16="http://schemas.microsoft.com/office/drawing/2014/main" id="{D1F4F8A4-8922-A641-BC0B-D7079523BCA9}"/>
              </a:ext>
            </a:extLst>
          </p:cNvPr>
          <p:cNvSpPr txBox="1"/>
          <p:nvPr/>
        </p:nvSpPr>
        <p:spPr>
          <a:xfrm>
            <a:off x="1084056" y="617837"/>
            <a:ext cx="8146442" cy="830997"/>
          </a:xfrm>
          <a:prstGeom prst="rect">
            <a:avLst/>
          </a:prstGeom>
          <a:noFill/>
        </p:spPr>
        <p:txBody>
          <a:bodyPr wrap="square" rtlCol="0">
            <a:spAutoFit/>
          </a:bodyPr>
          <a:lstStyle/>
          <a:p>
            <a:r>
              <a:rPr lang="en-US" sz="2400" dirty="0"/>
              <a:t>How latitudinal change of Coriolis force (called “beta-plane”) generate inertial gravity waves</a:t>
            </a:r>
          </a:p>
        </p:txBody>
      </p:sp>
      <p:sp>
        <p:nvSpPr>
          <p:cNvPr id="5" name="TextBox 4">
            <a:extLst>
              <a:ext uri="{FF2B5EF4-FFF2-40B4-BE49-F238E27FC236}">
                <a16:creationId xmlns:a16="http://schemas.microsoft.com/office/drawing/2014/main" id="{8B063112-5D80-984A-B928-0FD36385B224}"/>
              </a:ext>
            </a:extLst>
          </p:cNvPr>
          <p:cNvSpPr txBox="1"/>
          <p:nvPr/>
        </p:nvSpPr>
        <p:spPr>
          <a:xfrm>
            <a:off x="6343270" y="6099209"/>
            <a:ext cx="6110416" cy="646331"/>
          </a:xfrm>
          <a:prstGeom prst="rect">
            <a:avLst/>
          </a:prstGeom>
          <a:noFill/>
        </p:spPr>
        <p:txBody>
          <a:bodyPr wrap="square">
            <a:spAutoFit/>
          </a:bodyPr>
          <a:lstStyle/>
          <a:p>
            <a:r>
              <a:rPr lang="en-US" dirty="0"/>
              <a:t>https://</a:t>
            </a:r>
            <a:r>
              <a:rPr lang="en-US" dirty="0" err="1"/>
              <a:t>ocw.mit.edu</a:t>
            </a:r>
            <a:r>
              <a:rPr lang="en-US" dirty="0"/>
              <a:t>/courses/res-12-001-topics-in-fluid-dynamics-spring-2022/mitres_12_001_act_p3.pdf</a:t>
            </a:r>
          </a:p>
        </p:txBody>
      </p:sp>
      <p:pic>
        <p:nvPicPr>
          <p:cNvPr id="7" name="Picture 6">
            <a:extLst>
              <a:ext uri="{FF2B5EF4-FFF2-40B4-BE49-F238E27FC236}">
                <a16:creationId xmlns:a16="http://schemas.microsoft.com/office/drawing/2014/main" id="{71AEDC25-EF20-7D4F-8788-A39752411175}"/>
              </a:ext>
            </a:extLst>
          </p:cNvPr>
          <p:cNvPicPr>
            <a:picLocks noChangeAspect="1"/>
          </p:cNvPicPr>
          <p:nvPr/>
        </p:nvPicPr>
        <p:blipFill>
          <a:blip r:embed="rId7"/>
          <a:stretch>
            <a:fillRect/>
          </a:stretch>
        </p:blipFill>
        <p:spPr>
          <a:xfrm>
            <a:off x="7281048" y="2127675"/>
            <a:ext cx="4086389" cy="3741364"/>
          </a:xfrm>
          <a:prstGeom prst="rect">
            <a:avLst/>
          </a:prstGeom>
        </p:spPr>
      </p:pic>
      <p:sp>
        <p:nvSpPr>
          <p:cNvPr id="8" name="TextBox 7">
            <a:extLst>
              <a:ext uri="{FF2B5EF4-FFF2-40B4-BE49-F238E27FC236}">
                <a16:creationId xmlns:a16="http://schemas.microsoft.com/office/drawing/2014/main" id="{147F9CBC-EBF3-0F4B-956E-DF1C2A8DE767}"/>
              </a:ext>
            </a:extLst>
          </p:cNvPr>
          <p:cNvSpPr txBox="1"/>
          <p:nvPr/>
        </p:nvSpPr>
        <p:spPr>
          <a:xfrm>
            <a:off x="8068962" y="1885799"/>
            <a:ext cx="1452064" cy="369332"/>
          </a:xfrm>
          <a:prstGeom prst="rect">
            <a:avLst/>
          </a:prstGeom>
          <a:noFill/>
        </p:spPr>
        <p:txBody>
          <a:bodyPr wrap="none" rtlCol="0">
            <a:spAutoFit/>
          </a:bodyPr>
          <a:lstStyle/>
          <a:p>
            <a:r>
              <a:rPr lang="en-US" dirty="0"/>
              <a:t>Bird-eye view</a:t>
            </a:r>
          </a:p>
        </p:txBody>
      </p:sp>
      <p:sp>
        <p:nvSpPr>
          <p:cNvPr id="4" name="Slide Number Placeholder 3">
            <a:extLst>
              <a:ext uri="{FF2B5EF4-FFF2-40B4-BE49-F238E27FC236}">
                <a16:creationId xmlns:a16="http://schemas.microsoft.com/office/drawing/2014/main" id="{DEB97D5A-6616-7448-A5D2-B01FF841C28C}"/>
              </a:ext>
            </a:extLst>
          </p:cNvPr>
          <p:cNvSpPr>
            <a:spLocks noGrp="1"/>
          </p:cNvSpPr>
          <p:nvPr>
            <p:ph type="sldNum" sz="quarter" idx="12"/>
          </p:nvPr>
        </p:nvSpPr>
        <p:spPr/>
        <p:txBody>
          <a:bodyPr/>
          <a:lstStyle/>
          <a:p>
            <a:fld id="{EC42D0B6-2745-CB42-BE97-07C946EEB8B9}" type="slidenum">
              <a:rPr lang="en-US" smtClean="0"/>
              <a:t>5</a:t>
            </a:fld>
            <a:endParaRPr lang="en-US"/>
          </a:p>
        </p:txBody>
      </p:sp>
      <p:pic>
        <p:nvPicPr>
          <p:cNvPr id="6" name="Audio Recording Oct 26, 2022 at 10:26:51 AM" descr="Audio Recording Oct 26, 2022 at 10:26:51 AM">
            <a:hlinkClick r:id="" action="ppaction://media"/>
            <a:extLst>
              <a:ext uri="{FF2B5EF4-FFF2-40B4-BE49-F238E27FC236}">
                <a16:creationId xmlns:a16="http://schemas.microsoft.com/office/drawing/2014/main" id="{6FD27A0E-99BD-E94A-BC7D-A1AF2B93779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1256" y="97638"/>
            <a:ext cx="812800" cy="812800"/>
          </a:xfrm>
          <a:prstGeom prst="rect">
            <a:avLst/>
          </a:prstGeom>
        </p:spPr>
      </p:pic>
    </p:spTree>
    <p:extLst>
      <p:ext uri="{BB962C8B-B14F-4D97-AF65-F5344CB8AC3E}">
        <p14:creationId xmlns:p14="http://schemas.microsoft.com/office/powerpoint/2010/main" val="233618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0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69EB5-5505-2145-BCBF-E22651760F41}"/>
              </a:ext>
            </a:extLst>
          </p:cNvPr>
          <p:cNvSpPr>
            <a:spLocks noGrp="1"/>
          </p:cNvSpPr>
          <p:nvPr>
            <p:ph type="sldNum" sz="quarter" idx="12"/>
          </p:nvPr>
        </p:nvSpPr>
        <p:spPr/>
        <p:txBody>
          <a:bodyPr/>
          <a:lstStyle/>
          <a:p>
            <a:fld id="{EC42D0B6-2745-CB42-BE97-07C946EEB8B9}" type="slidenum">
              <a:rPr lang="en-US" smtClean="0"/>
              <a:t>6</a:t>
            </a:fld>
            <a:endParaRPr lang="en-US"/>
          </a:p>
        </p:txBody>
      </p:sp>
      <p:sp>
        <p:nvSpPr>
          <p:cNvPr id="3" name="Rectangle 2">
            <a:extLst>
              <a:ext uri="{FF2B5EF4-FFF2-40B4-BE49-F238E27FC236}">
                <a16:creationId xmlns:a16="http://schemas.microsoft.com/office/drawing/2014/main" id="{1D1EDCB5-CD2F-3B4D-ADC5-CE737BA9311E}"/>
              </a:ext>
            </a:extLst>
          </p:cNvPr>
          <p:cNvSpPr/>
          <p:nvPr/>
        </p:nvSpPr>
        <p:spPr>
          <a:xfrm>
            <a:off x="629586" y="136525"/>
            <a:ext cx="10377422" cy="1754326"/>
          </a:xfrm>
          <a:prstGeom prst="rect">
            <a:avLst/>
          </a:prstGeom>
          <a:noFill/>
        </p:spPr>
        <p:txBody>
          <a:bodyPr wrap="squar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Are gravity waves the same with gravitational waves?</a:t>
            </a:r>
          </a:p>
        </p:txBody>
      </p:sp>
      <p:pic>
        <p:nvPicPr>
          <p:cNvPr id="5" name="Picture 4">
            <a:extLst>
              <a:ext uri="{FF2B5EF4-FFF2-40B4-BE49-F238E27FC236}">
                <a16:creationId xmlns:a16="http://schemas.microsoft.com/office/drawing/2014/main" id="{6E8D64A4-B0ED-CE46-8B7F-DD7DEC0A2909}"/>
              </a:ext>
            </a:extLst>
          </p:cNvPr>
          <p:cNvPicPr>
            <a:picLocks noChangeAspect="1"/>
          </p:cNvPicPr>
          <p:nvPr/>
        </p:nvPicPr>
        <p:blipFill>
          <a:blip r:embed="rId4"/>
          <a:stretch>
            <a:fillRect/>
          </a:stretch>
        </p:blipFill>
        <p:spPr>
          <a:xfrm>
            <a:off x="3022631" y="2243648"/>
            <a:ext cx="5591331" cy="3143006"/>
          </a:xfrm>
          <a:prstGeom prst="rect">
            <a:avLst/>
          </a:prstGeom>
        </p:spPr>
      </p:pic>
      <p:pic>
        <p:nvPicPr>
          <p:cNvPr id="6" name="Audio Recording Oct 26, 2022 at 10:48:51 AM" descr="Audio Recording Oct 26, 2022 at 10:48:51 AM">
            <a:hlinkClick r:id="" action="ppaction://media"/>
            <a:extLst>
              <a:ext uri="{FF2B5EF4-FFF2-40B4-BE49-F238E27FC236}">
                <a16:creationId xmlns:a16="http://schemas.microsoft.com/office/drawing/2014/main" id="{639583F0-EC09-E84E-8A1F-F5E0C1EE47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3186" y="56213"/>
            <a:ext cx="812800" cy="812800"/>
          </a:xfrm>
          <a:prstGeom prst="rect">
            <a:avLst/>
          </a:prstGeom>
        </p:spPr>
      </p:pic>
    </p:spTree>
    <p:extLst>
      <p:ext uri="{BB962C8B-B14F-4D97-AF65-F5344CB8AC3E}">
        <p14:creationId xmlns:p14="http://schemas.microsoft.com/office/powerpoint/2010/main" val="313523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5B72C3A-9033-4049-A1E9-7E0FB779866D}"/>
              </a:ext>
            </a:extLst>
          </p:cNvPr>
          <p:cNvSpPr>
            <a:spLocks noGrp="1"/>
          </p:cNvSpPr>
          <p:nvPr>
            <p:ph type="title"/>
          </p:nvPr>
        </p:nvSpPr>
        <p:spPr>
          <a:xfrm>
            <a:off x="0" y="1"/>
            <a:ext cx="12192000" cy="914400"/>
          </a:xfrm>
          <a:solidFill>
            <a:schemeClr val="accent1"/>
          </a:solidFill>
        </p:spPr>
        <p:txBody>
          <a:bodyPr vert="horz" lIns="91440" tIns="45720" rIns="91440" bIns="45720" rtlCol="0" anchor="ctr">
            <a:normAutofit/>
          </a:bodyPr>
          <a:lstStyle/>
          <a:p>
            <a:pPr algn="ctr"/>
            <a:r>
              <a:rPr lang="en-US" altLang="en-US" dirty="0">
                <a:solidFill>
                  <a:schemeClr val="bg1"/>
                </a:solidFill>
                <a:ea typeface="ＭＳ Ｐゴシック" panose="020B0600070205080204" pitchFamily="34" charset="-128"/>
              </a:rPr>
              <a:t>2. Why are gravity waves important?</a:t>
            </a:r>
            <a:endParaRPr lang="en-US" altLang="zh-CN" dirty="0">
              <a:solidFill>
                <a:schemeClr val="bg1"/>
              </a:solidFill>
              <a:ea typeface="ＭＳ Ｐゴシック" panose="020B0600070205080204" pitchFamily="34" charset="-128"/>
            </a:endParaRPr>
          </a:p>
        </p:txBody>
      </p:sp>
      <p:sp>
        <p:nvSpPr>
          <p:cNvPr id="18435" name="Rectangle 3">
            <a:extLst>
              <a:ext uri="{FF2B5EF4-FFF2-40B4-BE49-F238E27FC236}">
                <a16:creationId xmlns:a16="http://schemas.microsoft.com/office/drawing/2014/main" id="{BD5302D0-BA00-FD4C-BFB9-3BD769B8BFB7}"/>
              </a:ext>
            </a:extLst>
          </p:cNvPr>
          <p:cNvSpPr>
            <a:spLocks noGrp="1"/>
          </p:cNvSpPr>
          <p:nvPr>
            <p:ph type="body" idx="1"/>
          </p:nvPr>
        </p:nvSpPr>
        <p:spPr>
          <a:xfrm>
            <a:off x="1029728" y="1520825"/>
            <a:ext cx="9362303" cy="2519833"/>
          </a:xfrm>
        </p:spPr>
        <p:txBody>
          <a:bodyPr>
            <a:normAutofit fontScale="92500"/>
          </a:bodyPr>
          <a:lstStyle/>
          <a:p>
            <a:pPr>
              <a:lnSpc>
                <a:spcPct val="110000"/>
              </a:lnSpc>
              <a:spcBef>
                <a:spcPts val="1200"/>
              </a:spcBef>
            </a:pPr>
            <a:r>
              <a:rPr lang="en-US" altLang="zh-CN" sz="2400" dirty="0">
                <a:solidFill>
                  <a:srgbClr val="0000FF"/>
                </a:solidFill>
                <a:latin typeface="Arial" panose="020B0604020202020204" pitchFamily="34" charset="0"/>
                <a:ea typeface="宋体" panose="02010600030101010101" pitchFamily="2" charset="-122"/>
              </a:rPr>
              <a:t>Transport/redistribute energy and momentum from the source (often lower atmosphere) to the sink (often upper atmosphere)</a:t>
            </a:r>
          </a:p>
          <a:p>
            <a:pPr>
              <a:lnSpc>
                <a:spcPct val="110000"/>
              </a:lnSpc>
              <a:spcBef>
                <a:spcPts val="1200"/>
              </a:spcBef>
            </a:pPr>
            <a:r>
              <a:rPr lang="en-US" altLang="zh-CN" sz="2400" dirty="0">
                <a:solidFill>
                  <a:srgbClr val="0000FF"/>
                </a:solidFill>
                <a:latin typeface="Arial" panose="020B0604020202020204" pitchFamily="34" charset="0"/>
                <a:ea typeface="宋体" panose="02010600030101010101" pitchFamily="2" charset="-122"/>
              </a:rPr>
              <a:t>Therefore, GWs play critical roles in shaping the middle atmosphere dynamics (e.g., mesosphere wind reversal, quasi-</a:t>
            </a:r>
            <a:r>
              <a:rPr lang="en-US" altLang="zh-CN" sz="2400" dirty="0" err="1">
                <a:solidFill>
                  <a:srgbClr val="0000FF"/>
                </a:solidFill>
                <a:latin typeface="Arial" panose="020B0604020202020204" pitchFamily="34" charset="0"/>
                <a:ea typeface="宋体" panose="02010600030101010101" pitchFamily="2" charset="-122"/>
              </a:rPr>
              <a:t>biennual</a:t>
            </a:r>
            <a:r>
              <a:rPr lang="en-US" altLang="zh-CN" sz="2400" dirty="0">
                <a:solidFill>
                  <a:srgbClr val="0000FF"/>
                </a:solidFill>
                <a:latin typeface="Arial" panose="020B0604020202020204" pitchFamily="34" charset="0"/>
                <a:ea typeface="宋体" panose="02010600030101010101" pitchFamily="2" charset="-122"/>
              </a:rPr>
              <a:t> oscillation)</a:t>
            </a:r>
          </a:p>
          <a:p>
            <a:pPr>
              <a:lnSpc>
                <a:spcPct val="110000"/>
              </a:lnSpc>
              <a:spcBef>
                <a:spcPts val="1200"/>
              </a:spcBef>
            </a:pPr>
            <a:r>
              <a:rPr lang="en-US" altLang="zh-CN" sz="2400" dirty="0">
                <a:solidFill>
                  <a:srgbClr val="0000FF"/>
                </a:solidFill>
                <a:latin typeface="Arial" panose="020B0604020202020204" pitchFamily="34" charset="0"/>
                <a:ea typeface="宋体" panose="02010600030101010101" pitchFamily="2" charset="-122"/>
              </a:rPr>
              <a:t>Local effects:</a:t>
            </a:r>
            <a:endParaRPr lang="en-US" altLang="en-US" sz="2400" dirty="0">
              <a:solidFill>
                <a:srgbClr val="0000FF"/>
              </a:solidFill>
              <a:latin typeface="Arial" panose="020B0604020202020204" pitchFamily="34" charset="0"/>
              <a:ea typeface="宋体" panose="02010600030101010101" pitchFamily="2" charset="-122"/>
            </a:endParaRPr>
          </a:p>
        </p:txBody>
      </p:sp>
      <p:sp>
        <p:nvSpPr>
          <p:cNvPr id="18436" name="Rectangle 4">
            <a:extLst>
              <a:ext uri="{FF2B5EF4-FFF2-40B4-BE49-F238E27FC236}">
                <a16:creationId xmlns:a16="http://schemas.microsoft.com/office/drawing/2014/main" id="{28BA800C-46F3-4C4A-AAB2-7787543DFAD4}"/>
              </a:ext>
            </a:extLst>
          </p:cNvPr>
          <p:cNvSpPr>
            <a:spLocks noChangeArrowheads="1"/>
          </p:cNvSpPr>
          <p:nvPr/>
        </p:nvSpPr>
        <p:spPr bwMode="auto">
          <a:xfrm>
            <a:off x="1617533" y="3811363"/>
            <a:ext cx="910813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
                <a:schemeClr val="accent1"/>
              </a:buClr>
              <a:buSzPct val="85000"/>
              <a:buFont typeface="Wingdings" pitchFamily="2" charset="2"/>
              <a:buChar char="Ø"/>
            </a:pPr>
            <a:r>
              <a:rPr lang="en-US" altLang="zh-CN" dirty="0">
                <a:latin typeface="Perpetua" panose="02020502060401020303" pitchFamily="18" charset="77"/>
                <a:ea typeface="宋体" panose="02010600030101010101" pitchFamily="2" charset="-122"/>
              </a:rPr>
              <a:t>  </a:t>
            </a:r>
            <a:r>
              <a:rPr lang="en-US" altLang="zh-CN" dirty="0">
                <a:solidFill>
                  <a:srgbClr val="0000FF"/>
                </a:solidFill>
                <a:latin typeface="Perpetua" panose="02020502060401020303" pitchFamily="18" charset="77"/>
                <a:ea typeface="宋体" panose="02010600030101010101" pitchFamily="2" charset="-122"/>
              </a:rPr>
              <a:t>Induce turbulence – important for mixing of chemical species and water vapor (e.g., clear air turbulence, polar stratospheric cloud, polar mesosphere cloud)</a:t>
            </a:r>
          </a:p>
          <a:p>
            <a:pPr eaLnBrk="1" hangingPunct="1">
              <a:spcBef>
                <a:spcPct val="50000"/>
              </a:spcBef>
              <a:buClr>
                <a:schemeClr val="accent1"/>
              </a:buClr>
              <a:buSzPct val="85000"/>
              <a:buFont typeface="Wingdings" pitchFamily="2" charset="2"/>
              <a:buChar char="Ø"/>
            </a:pPr>
            <a:r>
              <a:rPr lang="en-US" altLang="zh-CN" dirty="0">
                <a:solidFill>
                  <a:srgbClr val="0000FF"/>
                </a:solidFill>
                <a:latin typeface="Perpetua" panose="02020502060401020303" pitchFamily="18" charset="77"/>
                <a:ea typeface="宋体" panose="02010600030101010101" pitchFamily="2" charset="-122"/>
              </a:rPr>
              <a:t>  Modulate or initiate synoptic weather (e.g., gravity wave front)   </a:t>
            </a:r>
            <a:endParaRPr lang="en-US" altLang="en-US" dirty="0">
              <a:solidFill>
                <a:srgbClr val="0000FF"/>
              </a:solidFill>
              <a:latin typeface="Perpetua" panose="02020502060401020303" pitchFamily="18" charset="77"/>
              <a:cs typeface="Arial" panose="020B0604020202020204" pitchFamily="34" charset="0"/>
            </a:endParaRPr>
          </a:p>
        </p:txBody>
      </p:sp>
      <p:sp>
        <p:nvSpPr>
          <p:cNvPr id="2" name="Slide Number Placeholder 1">
            <a:extLst>
              <a:ext uri="{FF2B5EF4-FFF2-40B4-BE49-F238E27FC236}">
                <a16:creationId xmlns:a16="http://schemas.microsoft.com/office/drawing/2014/main" id="{AFC056F7-B0B8-1841-BF27-B51E4BF926E5}"/>
              </a:ext>
            </a:extLst>
          </p:cNvPr>
          <p:cNvSpPr>
            <a:spLocks noGrp="1"/>
          </p:cNvSpPr>
          <p:nvPr>
            <p:ph type="sldNum" sz="quarter" idx="12"/>
          </p:nvPr>
        </p:nvSpPr>
        <p:spPr/>
        <p:txBody>
          <a:bodyPr/>
          <a:lstStyle/>
          <a:p>
            <a:fld id="{EC42D0B6-2745-CB42-BE97-07C946EEB8B9}" type="slidenum">
              <a:rPr lang="en-US" smtClean="0"/>
              <a:t>7</a:t>
            </a:fld>
            <a:endParaRPr lang="en-US"/>
          </a:p>
        </p:txBody>
      </p:sp>
      <p:pic>
        <p:nvPicPr>
          <p:cNvPr id="4" name="Audio Recording Oct 26, 2022 at 10:55:17 AM" descr="Audio Recording Oct 26, 2022 at 10:55:17 AM">
            <a:hlinkClick r:id="" action="ppaction://media"/>
            <a:extLst>
              <a:ext uri="{FF2B5EF4-FFF2-40B4-BE49-F238E27FC236}">
                <a16:creationId xmlns:a16="http://schemas.microsoft.com/office/drawing/2014/main" id="{93592262-B3AE-864C-BEED-A338E79E1A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8053" y="17280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BB711BD-D3F2-2949-8D36-35FD0464F66D}"/>
              </a:ext>
            </a:extLst>
          </p:cNvPr>
          <p:cNvGrpSpPr/>
          <p:nvPr/>
        </p:nvGrpSpPr>
        <p:grpSpPr>
          <a:xfrm>
            <a:off x="266687" y="234778"/>
            <a:ext cx="11782575" cy="3178834"/>
            <a:chOff x="192545" y="234778"/>
            <a:chExt cx="11782575" cy="3178834"/>
          </a:xfrm>
        </p:grpSpPr>
        <p:pic>
          <p:nvPicPr>
            <p:cNvPr id="5" name="Picture 4" descr="A picture containing snow, outdoor, sky, mountain&#10;&#10;Description automatically generated">
              <a:extLst>
                <a:ext uri="{FF2B5EF4-FFF2-40B4-BE49-F238E27FC236}">
                  <a16:creationId xmlns:a16="http://schemas.microsoft.com/office/drawing/2014/main" id="{B41EF1E0-3C5B-674F-AA65-FBAD01D5A01F}"/>
                </a:ext>
              </a:extLst>
            </p:cNvPr>
            <p:cNvPicPr>
              <a:picLocks noChangeAspect="1"/>
            </p:cNvPicPr>
            <p:nvPr/>
          </p:nvPicPr>
          <p:blipFill>
            <a:blip r:embed="rId4"/>
            <a:stretch>
              <a:fillRect/>
            </a:stretch>
          </p:blipFill>
          <p:spPr>
            <a:xfrm>
              <a:off x="192545" y="638336"/>
              <a:ext cx="7494614" cy="2519534"/>
            </a:xfrm>
            <a:prstGeom prst="rect">
              <a:avLst/>
            </a:prstGeom>
          </p:spPr>
        </p:pic>
        <p:sp>
          <p:nvSpPr>
            <p:cNvPr id="6" name="TextBox 5">
              <a:extLst>
                <a:ext uri="{FF2B5EF4-FFF2-40B4-BE49-F238E27FC236}">
                  <a16:creationId xmlns:a16="http://schemas.microsoft.com/office/drawing/2014/main" id="{65E35928-63A0-384B-BE35-8D0D3F359E13}"/>
                </a:ext>
              </a:extLst>
            </p:cNvPr>
            <p:cNvSpPr txBox="1"/>
            <p:nvPr/>
          </p:nvSpPr>
          <p:spPr>
            <a:xfrm>
              <a:off x="1050324" y="333632"/>
              <a:ext cx="4565481" cy="369332"/>
            </a:xfrm>
            <a:prstGeom prst="rect">
              <a:avLst/>
            </a:prstGeom>
            <a:noFill/>
          </p:spPr>
          <p:txBody>
            <a:bodyPr wrap="none" rtlCol="0">
              <a:spAutoFit/>
            </a:bodyPr>
            <a:lstStyle/>
            <a:p>
              <a:r>
                <a:rPr lang="en-US" dirty="0"/>
                <a:t>Extraordinary lenticular cloud over the Mt. Fuji</a:t>
              </a:r>
            </a:p>
          </p:txBody>
        </p:sp>
        <p:pic>
          <p:nvPicPr>
            <p:cNvPr id="8" name="Picture 7" descr="Diagram&#10;&#10;Description automatically generated">
              <a:extLst>
                <a:ext uri="{FF2B5EF4-FFF2-40B4-BE49-F238E27FC236}">
                  <a16:creationId xmlns:a16="http://schemas.microsoft.com/office/drawing/2014/main" id="{152AA6F6-4806-1043-B841-4ACC821F4214}"/>
                </a:ext>
              </a:extLst>
            </p:cNvPr>
            <p:cNvPicPr>
              <a:picLocks noChangeAspect="1"/>
            </p:cNvPicPr>
            <p:nvPr/>
          </p:nvPicPr>
          <p:blipFill>
            <a:blip r:embed="rId5"/>
            <a:stretch>
              <a:fillRect/>
            </a:stretch>
          </p:blipFill>
          <p:spPr>
            <a:xfrm>
              <a:off x="7980659" y="702964"/>
              <a:ext cx="3647049" cy="2581619"/>
            </a:xfrm>
            <a:prstGeom prst="rect">
              <a:avLst/>
            </a:prstGeom>
          </p:spPr>
        </p:pic>
        <p:sp>
          <p:nvSpPr>
            <p:cNvPr id="9" name="TextBox 8">
              <a:extLst>
                <a:ext uri="{FF2B5EF4-FFF2-40B4-BE49-F238E27FC236}">
                  <a16:creationId xmlns:a16="http://schemas.microsoft.com/office/drawing/2014/main" id="{C27772CB-E53C-ED4F-A85C-CAF215081000}"/>
                </a:ext>
              </a:extLst>
            </p:cNvPr>
            <p:cNvSpPr txBox="1"/>
            <p:nvPr/>
          </p:nvSpPr>
          <p:spPr>
            <a:xfrm>
              <a:off x="9514703" y="234778"/>
              <a:ext cx="2460417" cy="369332"/>
            </a:xfrm>
            <a:prstGeom prst="rect">
              <a:avLst/>
            </a:prstGeom>
            <a:noFill/>
          </p:spPr>
          <p:txBody>
            <a:bodyPr wrap="none" rtlCol="0">
              <a:spAutoFit/>
            </a:bodyPr>
            <a:lstStyle/>
            <a:p>
              <a:r>
                <a:rPr lang="en-US" dirty="0"/>
                <a:t>(Geldenhuys, 2022, ASL)</a:t>
              </a:r>
            </a:p>
          </p:txBody>
        </p:sp>
        <p:sp>
          <p:nvSpPr>
            <p:cNvPr id="11" name="TextBox 10">
              <a:extLst>
                <a:ext uri="{FF2B5EF4-FFF2-40B4-BE49-F238E27FC236}">
                  <a16:creationId xmlns:a16="http://schemas.microsoft.com/office/drawing/2014/main" id="{C4FC7C11-4554-FC48-80CB-53DC999FE692}"/>
                </a:ext>
              </a:extLst>
            </p:cNvPr>
            <p:cNvSpPr txBox="1"/>
            <p:nvPr/>
          </p:nvSpPr>
          <p:spPr>
            <a:xfrm>
              <a:off x="192545" y="3105835"/>
              <a:ext cx="7345077" cy="307777"/>
            </a:xfrm>
            <a:prstGeom prst="rect">
              <a:avLst/>
            </a:prstGeom>
            <a:noFill/>
          </p:spPr>
          <p:txBody>
            <a:bodyPr wrap="square">
              <a:spAutoFit/>
            </a:bodyPr>
            <a:lstStyle/>
            <a:p>
              <a:r>
                <a:rPr lang="en-US" sz="1400" dirty="0"/>
                <a:t>https://</a:t>
              </a:r>
              <a:r>
                <a:rPr lang="en-US" sz="1400" dirty="0" err="1"/>
                <a:t>www.aerotime.aero</a:t>
              </a:r>
              <a:r>
                <a:rPr lang="en-US" sz="1400" dirty="0"/>
                <a:t>/articles/23079-extraordinary-lenticular-clouds-mount-fuji-mountain</a:t>
              </a:r>
            </a:p>
          </p:txBody>
        </p:sp>
      </p:grpSp>
      <p:grpSp>
        <p:nvGrpSpPr>
          <p:cNvPr id="22" name="Group 21">
            <a:extLst>
              <a:ext uri="{FF2B5EF4-FFF2-40B4-BE49-F238E27FC236}">
                <a16:creationId xmlns:a16="http://schemas.microsoft.com/office/drawing/2014/main" id="{C7CB3467-7092-F141-9332-327B3EC1D16B}"/>
              </a:ext>
            </a:extLst>
          </p:cNvPr>
          <p:cNvGrpSpPr/>
          <p:nvPr/>
        </p:nvGrpSpPr>
        <p:grpSpPr>
          <a:xfrm>
            <a:off x="192545" y="3657600"/>
            <a:ext cx="4515379" cy="2945606"/>
            <a:chOff x="192545" y="3657600"/>
            <a:chExt cx="4515379" cy="2945606"/>
          </a:xfrm>
        </p:grpSpPr>
        <p:pic>
          <p:nvPicPr>
            <p:cNvPr id="13" name="Picture 12" descr="A picture containing tree, sky, outdoor, rainbow&#10;&#10;Description automatically generated">
              <a:extLst>
                <a:ext uri="{FF2B5EF4-FFF2-40B4-BE49-F238E27FC236}">
                  <a16:creationId xmlns:a16="http://schemas.microsoft.com/office/drawing/2014/main" id="{56613870-8F05-E343-8CE7-5CFFDE3950D3}"/>
                </a:ext>
              </a:extLst>
            </p:cNvPr>
            <p:cNvPicPr>
              <a:picLocks noChangeAspect="1"/>
            </p:cNvPicPr>
            <p:nvPr/>
          </p:nvPicPr>
          <p:blipFill>
            <a:blip r:embed="rId6"/>
            <a:stretch>
              <a:fillRect/>
            </a:stretch>
          </p:blipFill>
          <p:spPr>
            <a:xfrm>
              <a:off x="337752" y="3657600"/>
              <a:ext cx="3492843" cy="2619632"/>
            </a:xfrm>
            <a:prstGeom prst="rect">
              <a:avLst/>
            </a:prstGeom>
          </p:spPr>
        </p:pic>
        <p:sp>
          <p:nvSpPr>
            <p:cNvPr id="15" name="TextBox 14">
              <a:extLst>
                <a:ext uri="{FF2B5EF4-FFF2-40B4-BE49-F238E27FC236}">
                  <a16:creationId xmlns:a16="http://schemas.microsoft.com/office/drawing/2014/main" id="{48F4FEE0-F8E0-7B4E-ABE6-04152A50D342}"/>
                </a:ext>
              </a:extLst>
            </p:cNvPr>
            <p:cNvSpPr txBox="1"/>
            <p:nvPr/>
          </p:nvSpPr>
          <p:spPr>
            <a:xfrm>
              <a:off x="192545" y="6295429"/>
              <a:ext cx="4515379" cy="307777"/>
            </a:xfrm>
            <a:prstGeom prst="rect">
              <a:avLst/>
            </a:prstGeom>
            <a:noFill/>
          </p:spPr>
          <p:txBody>
            <a:bodyPr wrap="square">
              <a:spAutoFit/>
            </a:bodyPr>
            <a:lstStyle/>
            <a:p>
              <a:r>
                <a:rPr lang="en-US" sz="1400" dirty="0"/>
                <a:t>https://</a:t>
              </a:r>
              <a:r>
                <a:rPr lang="en-US" sz="1400" dirty="0" err="1"/>
                <a:t>science.nasa.gov</a:t>
              </a:r>
              <a:r>
                <a:rPr lang="en-US" sz="1400" dirty="0"/>
                <a:t>/iridescent-pileus-cloud-over-china</a:t>
              </a:r>
            </a:p>
          </p:txBody>
        </p:sp>
        <p:sp>
          <p:nvSpPr>
            <p:cNvPr id="16" name="TextBox 15">
              <a:extLst>
                <a:ext uri="{FF2B5EF4-FFF2-40B4-BE49-F238E27FC236}">
                  <a16:creationId xmlns:a16="http://schemas.microsoft.com/office/drawing/2014/main" id="{F3342299-97A7-B24A-8A23-C1B13CC5BAB9}"/>
                </a:ext>
              </a:extLst>
            </p:cNvPr>
            <p:cNvSpPr txBox="1"/>
            <p:nvPr/>
          </p:nvSpPr>
          <p:spPr>
            <a:xfrm>
              <a:off x="384917" y="3672877"/>
              <a:ext cx="1330814" cy="369332"/>
            </a:xfrm>
            <a:prstGeom prst="rect">
              <a:avLst/>
            </a:prstGeom>
            <a:noFill/>
          </p:spPr>
          <p:txBody>
            <a:bodyPr wrap="none" rtlCol="0">
              <a:spAutoFit/>
            </a:bodyPr>
            <a:lstStyle/>
            <a:p>
              <a:r>
                <a:rPr lang="en-US" dirty="0">
                  <a:solidFill>
                    <a:schemeClr val="bg1"/>
                  </a:solidFill>
                </a:rPr>
                <a:t>Pileus Cloud</a:t>
              </a:r>
            </a:p>
          </p:txBody>
        </p:sp>
      </p:grpSp>
      <p:grpSp>
        <p:nvGrpSpPr>
          <p:cNvPr id="21" name="Group 20">
            <a:extLst>
              <a:ext uri="{FF2B5EF4-FFF2-40B4-BE49-F238E27FC236}">
                <a16:creationId xmlns:a16="http://schemas.microsoft.com/office/drawing/2014/main" id="{198D8C60-5541-DD49-A8D7-D8D81CB9A6B9}"/>
              </a:ext>
            </a:extLst>
          </p:cNvPr>
          <p:cNvGrpSpPr/>
          <p:nvPr/>
        </p:nvGrpSpPr>
        <p:grpSpPr>
          <a:xfrm>
            <a:off x="4103635" y="3672877"/>
            <a:ext cx="3877024" cy="2930329"/>
            <a:chOff x="4103635" y="3672877"/>
            <a:chExt cx="3836446" cy="2880901"/>
          </a:xfrm>
        </p:grpSpPr>
        <p:pic>
          <p:nvPicPr>
            <p:cNvPr id="18" name="Picture 17" descr="A picture containing plane, outdoor, airplane, mountain&#10;&#10;Description automatically generated">
              <a:extLst>
                <a:ext uri="{FF2B5EF4-FFF2-40B4-BE49-F238E27FC236}">
                  <a16:creationId xmlns:a16="http://schemas.microsoft.com/office/drawing/2014/main" id="{B866ECE6-496A-C942-A836-39B93EDBB7BF}"/>
                </a:ext>
              </a:extLst>
            </p:cNvPr>
            <p:cNvPicPr>
              <a:picLocks noChangeAspect="1"/>
            </p:cNvPicPr>
            <p:nvPr/>
          </p:nvPicPr>
          <p:blipFill>
            <a:blip r:embed="rId7"/>
            <a:stretch>
              <a:fillRect/>
            </a:stretch>
          </p:blipFill>
          <p:spPr>
            <a:xfrm>
              <a:off x="4103635" y="3672877"/>
              <a:ext cx="3836446" cy="2550108"/>
            </a:xfrm>
            <a:prstGeom prst="rect">
              <a:avLst/>
            </a:prstGeom>
          </p:spPr>
        </p:pic>
        <p:sp>
          <p:nvSpPr>
            <p:cNvPr id="19" name="TextBox 18">
              <a:extLst>
                <a:ext uri="{FF2B5EF4-FFF2-40B4-BE49-F238E27FC236}">
                  <a16:creationId xmlns:a16="http://schemas.microsoft.com/office/drawing/2014/main" id="{AEFADBD5-992B-D743-8FEF-6D1CB0A27CFF}"/>
                </a:ext>
              </a:extLst>
            </p:cNvPr>
            <p:cNvSpPr txBox="1"/>
            <p:nvPr/>
          </p:nvSpPr>
          <p:spPr>
            <a:xfrm>
              <a:off x="4135891" y="3676808"/>
              <a:ext cx="2080570" cy="369332"/>
            </a:xfrm>
            <a:prstGeom prst="rect">
              <a:avLst/>
            </a:prstGeom>
            <a:noFill/>
          </p:spPr>
          <p:txBody>
            <a:bodyPr wrap="none" rtlCol="0">
              <a:spAutoFit/>
            </a:bodyPr>
            <a:lstStyle/>
            <a:p>
              <a:r>
                <a:rPr lang="en-US" dirty="0">
                  <a:solidFill>
                    <a:schemeClr val="bg1"/>
                  </a:solidFill>
                </a:rPr>
                <a:t>Morning glory cloud</a:t>
              </a:r>
            </a:p>
          </p:txBody>
        </p:sp>
        <p:sp>
          <p:nvSpPr>
            <p:cNvPr id="20" name="TextBox 19">
              <a:extLst>
                <a:ext uri="{FF2B5EF4-FFF2-40B4-BE49-F238E27FC236}">
                  <a16:creationId xmlns:a16="http://schemas.microsoft.com/office/drawing/2014/main" id="{514BD623-DD69-B743-8A42-B414427A8F47}"/>
                </a:ext>
              </a:extLst>
            </p:cNvPr>
            <p:cNvSpPr txBox="1"/>
            <p:nvPr/>
          </p:nvSpPr>
          <p:spPr>
            <a:xfrm>
              <a:off x="5875297" y="6246001"/>
              <a:ext cx="2059988" cy="307777"/>
            </a:xfrm>
            <a:prstGeom prst="rect">
              <a:avLst/>
            </a:prstGeom>
            <a:noFill/>
          </p:spPr>
          <p:txBody>
            <a:bodyPr wrap="none" rtlCol="0">
              <a:spAutoFit/>
            </a:bodyPr>
            <a:lstStyle/>
            <a:p>
              <a:r>
                <a:rPr lang="en-US" sz="1400" dirty="0"/>
                <a:t>Photo credit: </a:t>
              </a:r>
              <a:r>
                <a:rPr lang="en-US" sz="1400" b="0" i="1" dirty="0">
                  <a:solidFill>
                    <a:srgbClr val="1A1A1A"/>
                  </a:solidFill>
                  <a:effectLst/>
                  <a:latin typeface="BreveText"/>
                </a:rPr>
                <a:t>Mick Petroff</a:t>
              </a:r>
              <a:endParaRPr lang="en-US" sz="1400" dirty="0"/>
            </a:p>
          </p:txBody>
        </p:sp>
      </p:grpSp>
      <p:grpSp>
        <p:nvGrpSpPr>
          <p:cNvPr id="28" name="Group 27">
            <a:extLst>
              <a:ext uri="{FF2B5EF4-FFF2-40B4-BE49-F238E27FC236}">
                <a16:creationId xmlns:a16="http://schemas.microsoft.com/office/drawing/2014/main" id="{FD83B38F-ADD9-9A48-8AA8-838B3D45F64D}"/>
              </a:ext>
            </a:extLst>
          </p:cNvPr>
          <p:cNvGrpSpPr/>
          <p:nvPr/>
        </p:nvGrpSpPr>
        <p:grpSpPr>
          <a:xfrm>
            <a:off x="8105080" y="3649536"/>
            <a:ext cx="3953704" cy="2924979"/>
            <a:chOff x="8105080" y="3649536"/>
            <a:chExt cx="3953704" cy="2924979"/>
          </a:xfrm>
        </p:grpSpPr>
        <p:pic>
          <p:nvPicPr>
            <p:cNvPr id="25" name="Picture 24" descr="A picture containing sky, outdoor, snow, mountain&#10;&#10;Description automatically generated">
              <a:extLst>
                <a:ext uri="{FF2B5EF4-FFF2-40B4-BE49-F238E27FC236}">
                  <a16:creationId xmlns:a16="http://schemas.microsoft.com/office/drawing/2014/main" id="{2BF20A69-B57C-1E4B-9925-96D895A85B1B}"/>
                </a:ext>
              </a:extLst>
            </p:cNvPr>
            <p:cNvPicPr>
              <a:picLocks noChangeAspect="1"/>
            </p:cNvPicPr>
            <p:nvPr/>
          </p:nvPicPr>
          <p:blipFill>
            <a:blip r:embed="rId8"/>
            <a:stretch>
              <a:fillRect/>
            </a:stretch>
          </p:blipFill>
          <p:spPr>
            <a:xfrm>
              <a:off x="8105080" y="3649536"/>
              <a:ext cx="3953704" cy="2619632"/>
            </a:xfrm>
            <a:prstGeom prst="rect">
              <a:avLst/>
            </a:prstGeom>
          </p:spPr>
        </p:pic>
        <p:sp>
          <p:nvSpPr>
            <p:cNvPr id="26" name="TextBox 25">
              <a:extLst>
                <a:ext uri="{FF2B5EF4-FFF2-40B4-BE49-F238E27FC236}">
                  <a16:creationId xmlns:a16="http://schemas.microsoft.com/office/drawing/2014/main" id="{8502FE4B-3756-F740-9B92-7A4B26922703}"/>
                </a:ext>
              </a:extLst>
            </p:cNvPr>
            <p:cNvSpPr txBox="1"/>
            <p:nvPr/>
          </p:nvSpPr>
          <p:spPr>
            <a:xfrm>
              <a:off x="8116083" y="3669708"/>
              <a:ext cx="2888932" cy="369332"/>
            </a:xfrm>
            <a:prstGeom prst="rect">
              <a:avLst/>
            </a:prstGeom>
            <a:noFill/>
          </p:spPr>
          <p:txBody>
            <a:bodyPr wrap="none" rtlCol="0">
              <a:spAutoFit/>
            </a:bodyPr>
            <a:lstStyle/>
            <a:p>
              <a:r>
                <a:rPr lang="en-US" dirty="0">
                  <a:solidFill>
                    <a:schemeClr val="bg1"/>
                  </a:solidFill>
                </a:rPr>
                <a:t>Kelvin-Helmholtz wave cloud</a:t>
              </a:r>
            </a:p>
          </p:txBody>
        </p:sp>
        <p:sp>
          <p:nvSpPr>
            <p:cNvPr id="27" name="TextBox 26">
              <a:extLst>
                <a:ext uri="{FF2B5EF4-FFF2-40B4-BE49-F238E27FC236}">
                  <a16:creationId xmlns:a16="http://schemas.microsoft.com/office/drawing/2014/main" id="{BB1F862B-16BC-3E4D-8E49-64E18930DA6D}"/>
                </a:ext>
              </a:extLst>
            </p:cNvPr>
            <p:cNvSpPr txBox="1"/>
            <p:nvPr/>
          </p:nvSpPr>
          <p:spPr>
            <a:xfrm>
              <a:off x="9977008" y="6266738"/>
              <a:ext cx="2064091" cy="307777"/>
            </a:xfrm>
            <a:prstGeom prst="rect">
              <a:avLst/>
            </a:prstGeom>
            <a:noFill/>
          </p:spPr>
          <p:txBody>
            <a:bodyPr wrap="none" rtlCol="0">
              <a:spAutoFit/>
            </a:bodyPr>
            <a:lstStyle/>
            <a:p>
              <a:r>
                <a:rPr lang="en-US" sz="1400" dirty="0"/>
                <a:t>Photo credit: </a:t>
              </a:r>
              <a:r>
                <a:rPr lang="en-US" sz="1400" b="0" i="1" dirty="0">
                  <a:solidFill>
                    <a:srgbClr val="1A1A1A"/>
                  </a:solidFill>
                  <a:effectLst/>
                  <a:latin typeface="BreveText"/>
                </a:rPr>
                <a:t>UCAR/NCAR</a:t>
              </a:r>
              <a:endParaRPr lang="en-US" sz="1400" dirty="0"/>
            </a:p>
          </p:txBody>
        </p:sp>
      </p:grpSp>
      <p:sp>
        <p:nvSpPr>
          <p:cNvPr id="29" name="Slide Number Placeholder 28">
            <a:extLst>
              <a:ext uri="{FF2B5EF4-FFF2-40B4-BE49-F238E27FC236}">
                <a16:creationId xmlns:a16="http://schemas.microsoft.com/office/drawing/2014/main" id="{EC245953-8852-6E41-BD34-45ACBA90BF22}"/>
              </a:ext>
            </a:extLst>
          </p:cNvPr>
          <p:cNvSpPr>
            <a:spLocks noGrp="1"/>
          </p:cNvSpPr>
          <p:nvPr>
            <p:ph type="sldNum" sz="quarter" idx="12"/>
          </p:nvPr>
        </p:nvSpPr>
        <p:spPr/>
        <p:txBody>
          <a:bodyPr/>
          <a:lstStyle/>
          <a:p>
            <a:fld id="{EC42D0B6-2745-CB42-BE97-07C946EEB8B9}" type="slidenum">
              <a:rPr lang="en-US" smtClean="0"/>
              <a:t>8</a:t>
            </a:fld>
            <a:endParaRPr lang="en-US"/>
          </a:p>
        </p:txBody>
      </p:sp>
      <p:pic>
        <p:nvPicPr>
          <p:cNvPr id="2" name="Audio Recording Oct 26, 2022 at 10:57:52 AM" descr="Audio Recording Oct 26, 2022 at 10:57:52 AM">
            <a:hlinkClick r:id="" action="ppaction://media"/>
            <a:extLst>
              <a:ext uri="{FF2B5EF4-FFF2-40B4-BE49-F238E27FC236}">
                <a16:creationId xmlns:a16="http://schemas.microsoft.com/office/drawing/2014/main" id="{FFE9B8EE-567A-2F46-B7C0-2974FB2A8E4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4638" y="-3748"/>
            <a:ext cx="812800" cy="812800"/>
          </a:xfrm>
          <a:prstGeom prst="rect">
            <a:avLst/>
          </a:prstGeom>
        </p:spPr>
      </p:pic>
    </p:spTree>
    <p:extLst>
      <p:ext uri="{BB962C8B-B14F-4D97-AF65-F5344CB8AC3E}">
        <p14:creationId xmlns:p14="http://schemas.microsoft.com/office/powerpoint/2010/main" val="407044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CD0F39-063D-CC4E-A2BA-D648F5B24D1A}"/>
              </a:ext>
            </a:extLst>
          </p:cNvPr>
          <p:cNvPicPr>
            <a:picLocks noChangeAspect="1"/>
          </p:cNvPicPr>
          <p:nvPr/>
        </p:nvPicPr>
        <p:blipFill>
          <a:blip r:embed="rId4"/>
          <a:stretch>
            <a:fillRect/>
          </a:stretch>
        </p:blipFill>
        <p:spPr>
          <a:xfrm>
            <a:off x="425385" y="1571032"/>
            <a:ext cx="6250915" cy="4228024"/>
          </a:xfrm>
          <a:prstGeom prst="rect">
            <a:avLst/>
          </a:prstGeom>
        </p:spPr>
      </p:pic>
      <p:sp>
        <p:nvSpPr>
          <p:cNvPr id="3" name="TextBox 2">
            <a:extLst>
              <a:ext uri="{FF2B5EF4-FFF2-40B4-BE49-F238E27FC236}">
                <a16:creationId xmlns:a16="http://schemas.microsoft.com/office/drawing/2014/main" id="{86234452-137A-054E-B978-A31BB4AE37EF}"/>
              </a:ext>
            </a:extLst>
          </p:cNvPr>
          <p:cNvSpPr txBox="1"/>
          <p:nvPr/>
        </p:nvSpPr>
        <p:spPr>
          <a:xfrm>
            <a:off x="1272747" y="370703"/>
            <a:ext cx="4337222" cy="1200329"/>
          </a:xfrm>
          <a:prstGeom prst="rect">
            <a:avLst/>
          </a:prstGeom>
          <a:noFill/>
        </p:spPr>
        <p:txBody>
          <a:bodyPr wrap="square" rtlCol="0">
            <a:spAutoFit/>
          </a:bodyPr>
          <a:lstStyle/>
          <a:p>
            <a:r>
              <a:rPr lang="en-US" sz="2400" dirty="0"/>
              <a:t>Gravity wave modulating weather systems and formation of new convective cells</a:t>
            </a:r>
          </a:p>
        </p:txBody>
      </p:sp>
      <p:sp>
        <p:nvSpPr>
          <p:cNvPr id="4" name="TextBox 3">
            <a:extLst>
              <a:ext uri="{FF2B5EF4-FFF2-40B4-BE49-F238E27FC236}">
                <a16:creationId xmlns:a16="http://schemas.microsoft.com/office/drawing/2014/main" id="{CF332047-7EA9-4F42-8033-CF1B252CD2D8}"/>
              </a:ext>
            </a:extLst>
          </p:cNvPr>
          <p:cNvSpPr txBox="1"/>
          <p:nvPr/>
        </p:nvSpPr>
        <p:spPr>
          <a:xfrm>
            <a:off x="2730843" y="5993027"/>
            <a:ext cx="3030510" cy="369332"/>
          </a:xfrm>
          <a:prstGeom prst="rect">
            <a:avLst/>
          </a:prstGeom>
          <a:noFill/>
        </p:spPr>
        <p:txBody>
          <a:bodyPr wrap="none" rtlCol="0">
            <a:spAutoFit/>
          </a:bodyPr>
          <a:lstStyle/>
          <a:p>
            <a:r>
              <a:rPr lang="en-US" dirty="0"/>
              <a:t>(Yang and </a:t>
            </a:r>
            <a:r>
              <a:rPr lang="en-US" dirty="0" err="1"/>
              <a:t>Houze</a:t>
            </a:r>
            <a:r>
              <a:rPr lang="en-US" dirty="0"/>
              <a:t>, 1995, MWR)</a:t>
            </a:r>
          </a:p>
        </p:txBody>
      </p:sp>
      <p:grpSp>
        <p:nvGrpSpPr>
          <p:cNvPr id="16" name="Group 15">
            <a:extLst>
              <a:ext uri="{FF2B5EF4-FFF2-40B4-BE49-F238E27FC236}">
                <a16:creationId xmlns:a16="http://schemas.microsoft.com/office/drawing/2014/main" id="{9794ADD8-2F71-C044-B77B-3F569D6FB014}"/>
              </a:ext>
            </a:extLst>
          </p:cNvPr>
          <p:cNvGrpSpPr/>
          <p:nvPr/>
        </p:nvGrpSpPr>
        <p:grpSpPr>
          <a:xfrm>
            <a:off x="6676300" y="240239"/>
            <a:ext cx="4975397" cy="2625155"/>
            <a:chOff x="6676300" y="240239"/>
            <a:chExt cx="4975397" cy="2625155"/>
          </a:xfrm>
        </p:grpSpPr>
        <p:pic>
          <p:nvPicPr>
            <p:cNvPr id="5" name="Picture 4">
              <a:extLst>
                <a:ext uri="{FF2B5EF4-FFF2-40B4-BE49-F238E27FC236}">
                  <a16:creationId xmlns:a16="http://schemas.microsoft.com/office/drawing/2014/main" id="{13EFD05F-5F78-7247-90B1-D68EA92ED6B4}"/>
                </a:ext>
              </a:extLst>
            </p:cNvPr>
            <p:cNvPicPr>
              <a:picLocks noChangeAspect="1"/>
            </p:cNvPicPr>
            <p:nvPr/>
          </p:nvPicPr>
          <p:blipFill>
            <a:blip r:embed="rId5"/>
            <a:stretch>
              <a:fillRect/>
            </a:stretch>
          </p:blipFill>
          <p:spPr>
            <a:xfrm>
              <a:off x="6676300" y="240239"/>
              <a:ext cx="2168115" cy="2273643"/>
            </a:xfrm>
            <a:prstGeom prst="rect">
              <a:avLst/>
            </a:prstGeom>
          </p:spPr>
        </p:pic>
        <p:sp>
          <p:nvSpPr>
            <p:cNvPr id="6" name="TextBox 5">
              <a:extLst>
                <a:ext uri="{FF2B5EF4-FFF2-40B4-BE49-F238E27FC236}">
                  <a16:creationId xmlns:a16="http://schemas.microsoft.com/office/drawing/2014/main" id="{FB090074-9521-8045-AEF1-6FBC4F08B409}"/>
                </a:ext>
              </a:extLst>
            </p:cNvPr>
            <p:cNvSpPr txBox="1"/>
            <p:nvPr/>
          </p:nvSpPr>
          <p:spPr>
            <a:xfrm>
              <a:off x="7760357" y="2038865"/>
              <a:ext cx="1138453" cy="369332"/>
            </a:xfrm>
            <a:prstGeom prst="rect">
              <a:avLst/>
            </a:prstGeom>
            <a:noFill/>
          </p:spPr>
          <p:txBody>
            <a:bodyPr wrap="none" rtlCol="0">
              <a:spAutoFit/>
            </a:bodyPr>
            <a:lstStyle/>
            <a:p>
              <a:r>
                <a:rPr lang="en-US" dirty="0">
                  <a:solidFill>
                    <a:schemeClr val="bg1"/>
                  </a:solidFill>
                </a:rPr>
                <a:t>June 2020</a:t>
              </a:r>
            </a:p>
          </p:txBody>
        </p:sp>
        <p:pic>
          <p:nvPicPr>
            <p:cNvPr id="7" name="Picture 6">
              <a:extLst>
                <a:ext uri="{FF2B5EF4-FFF2-40B4-BE49-F238E27FC236}">
                  <a16:creationId xmlns:a16="http://schemas.microsoft.com/office/drawing/2014/main" id="{9B10EBE9-AAAF-0240-B3D4-5AD15EDB6CD8}"/>
                </a:ext>
              </a:extLst>
            </p:cNvPr>
            <p:cNvPicPr>
              <a:picLocks noChangeAspect="1"/>
            </p:cNvPicPr>
            <p:nvPr/>
          </p:nvPicPr>
          <p:blipFill>
            <a:blip r:embed="rId6"/>
            <a:stretch>
              <a:fillRect/>
            </a:stretch>
          </p:blipFill>
          <p:spPr>
            <a:xfrm>
              <a:off x="9234480" y="240239"/>
              <a:ext cx="2331443" cy="2294151"/>
            </a:xfrm>
            <a:prstGeom prst="rect">
              <a:avLst/>
            </a:prstGeom>
          </p:spPr>
        </p:pic>
        <p:sp>
          <p:nvSpPr>
            <p:cNvPr id="8" name="TextBox 7">
              <a:extLst>
                <a:ext uri="{FF2B5EF4-FFF2-40B4-BE49-F238E27FC236}">
                  <a16:creationId xmlns:a16="http://schemas.microsoft.com/office/drawing/2014/main" id="{36DA27C2-8FC2-054C-8FFC-CED95BF72A7A}"/>
                </a:ext>
              </a:extLst>
            </p:cNvPr>
            <p:cNvSpPr txBox="1"/>
            <p:nvPr/>
          </p:nvSpPr>
          <p:spPr>
            <a:xfrm>
              <a:off x="9261748" y="256715"/>
              <a:ext cx="1113318" cy="369332"/>
            </a:xfrm>
            <a:prstGeom prst="rect">
              <a:avLst/>
            </a:prstGeom>
            <a:noFill/>
          </p:spPr>
          <p:txBody>
            <a:bodyPr wrap="none" rtlCol="0">
              <a:spAutoFit/>
            </a:bodyPr>
            <a:lstStyle/>
            <a:p>
              <a:r>
                <a:rPr lang="en-US" dirty="0"/>
                <a:t>May 2018</a:t>
              </a:r>
            </a:p>
          </p:txBody>
        </p:sp>
        <p:sp>
          <p:nvSpPr>
            <p:cNvPr id="9" name="TextBox 8">
              <a:extLst>
                <a:ext uri="{FF2B5EF4-FFF2-40B4-BE49-F238E27FC236}">
                  <a16:creationId xmlns:a16="http://schemas.microsoft.com/office/drawing/2014/main" id="{FAC7D020-7BE3-504F-BDAB-0D81B50DDF12}"/>
                </a:ext>
              </a:extLst>
            </p:cNvPr>
            <p:cNvSpPr txBox="1"/>
            <p:nvPr/>
          </p:nvSpPr>
          <p:spPr>
            <a:xfrm>
              <a:off x="6871799" y="2496062"/>
              <a:ext cx="4779898" cy="369332"/>
            </a:xfrm>
            <a:prstGeom prst="rect">
              <a:avLst/>
            </a:prstGeom>
            <a:noFill/>
          </p:spPr>
          <p:txBody>
            <a:bodyPr wrap="none" rtlCol="0">
              <a:spAutoFit/>
            </a:bodyPr>
            <a:lstStyle/>
            <a:p>
              <a:r>
                <a:rPr lang="en-US" dirty="0"/>
                <a:t>Screenshots for two cases from NOAA CLIME app</a:t>
              </a:r>
            </a:p>
          </p:txBody>
        </p:sp>
      </p:grpSp>
      <p:grpSp>
        <p:nvGrpSpPr>
          <p:cNvPr id="14" name="Group 13">
            <a:extLst>
              <a:ext uri="{FF2B5EF4-FFF2-40B4-BE49-F238E27FC236}">
                <a16:creationId xmlns:a16="http://schemas.microsoft.com/office/drawing/2014/main" id="{828A34EE-5CAE-5840-9F9C-6AB393B9D7FD}"/>
              </a:ext>
            </a:extLst>
          </p:cNvPr>
          <p:cNvGrpSpPr/>
          <p:nvPr/>
        </p:nvGrpSpPr>
        <p:grpSpPr>
          <a:xfrm>
            <a:off x="6864241" y="3015047"/>
            <a:ext cx="4360207" cy="3154775"/>
            <a:chOff x="6864241" y="3015047"/>
            <a:chExt cx="4360207" cy="3154775"/>
          </a:xfrm>
        </p:grpSpPr>
        <p:pic>
          <p:nvPicPr>
            <p:cNvPr id="10" name="Picture 9">
              <a:extLst>
                <a:ext uri="{FF2B5EF4-FFF2-40B4-BE49-F238E27FC236}">
                  <a16:creationId xmlns:a16="http://schemas.microsoft.com/office/drawing/2014/main" id="{0774A964-18AE-2341-B40C-76D4F652BFE7}"/>
                </a:ext>
              </a:extLst>
            </p:cNvPr>
            <p:cNvPicPr>
              <a:picLocks noChangeAspect="1"/>
            </p:cNvPicPr>
            <p:nvPr/>
          </p:nvPicPr>
          <p:blipFill>
            <a:blip r:embed="rId7"/>
            <a:stretch>
              <a:fillRect/>
            </a:stretch>
          </p:blipFill>
          <p:spPr>
            <a:xfrm>
              <a:off x="6864241" y="3015047"/>
              <a:ext cx="4158060" cy="3154775"/>
            </a:xfrm>
            <a:prstGeom prst="rect">
              <a:avLst/>
            </a:prstGeom>
          </p:spPr>
        </p:pic>
        <p:sp>
          <p:nvSpPr>
            <p:cNvPr id="11" name="TextBox 10">
              <a:extLst>
                <a:ext uri="{FF2B5EF4-FFF2-40B4-BE49-F238E27FC236}">
                  <a16:creationId xmlns:a16="http://schemas.microsoft.com/office/drawing/2014/main" id="{E855D29C-FBC3-FC4C-9840-5A0223707F97}"/>
                </a:ext>
              </a:extLst>
            </p:cNvPr>
            <p:cNvSpPr txBox="1"/>
            <p:nvPr/>
          </p:nvSpPr>
          <p:spPr>
            <a:xfrm>
              <a:off x="7248308" y="4223103"/>
              <a:ext cx="3498715" cy="369332"/>
            </a:xfrm>
            <a:prstGeom prst="rect">
              <a:avLst/>
            </a:prstGeom>
            <a:solidFill>
              <a:schemeClr val="bg1"/>
            </a:solidFill>
          </p:spPr>
          <p:txBody>
            <a:bodyPr wrap="none" rtlCol="0">
              <a:spAutoFit/>
            </a:bodyPr>
            <a:lstStyle/>
            <a:p>
              <a:r>
                <a:rPr lang="en-US" dirty="0">
                  <a:solidFill>
                    <a:schemeClr val="accent2"/>
                  </a:solidFill>
                </a:rPr>
                <a:t>Bore in squall line: fast propagation</a:t>
              </a:r>
            </a:p>
          </p:txBody>
        </p:sp>
        <p:sp>
          <p:nvSpPr>
            <p:cNvPr id="12" name="TextBox 11">
              <a:extLst>
                <a:ext uri="{FF2B5EF4-FFF2-40B4-BE49-F238E27FC236}">
                  <a16:creationId xmlns:a16="http://schemas.microsoft.com/office/drawing/2014/main" id="{CAC587D9-B9B9-0D41-9861-B2A2C513D3B4}"/>
                </a:ext>
              </a:extLst>
            </p:cNvPr>
            <p:cNvSpPr txBox="1"/>
            <p:nvPr/>
          </p:nvSpPr>
          <p:spPr>
            <a:xfrm>
              <a:off x="6970655" y="5800490"/>
              <a:ext cx="4253793" cy="369332"/>
            </a:xfrm>
            <a:prstGeom prst="rect">
              <a:avLst/>
            </a:prstGeom>
            <a:solidFill>
              <a:schemeClr val="bg1"/>
            </a:solidFill>
          </p:spPr>
          <p:txBody>
            <a:bodyPr wrap="none" rtlCol="0">
              <a:spAutoFit/>
            </a:bodyPr>
            <a:lstStyle/>
            <a:p>
              <a:r>
                <a:rPr lang="en-US" dirty="0">
                  <a:solidFill>
                    <a:schemeClr val="accent2"/>
                  </a:solidFill>
                </a:rPr>
                <a:t>Solitary GW in squall line: slow propagation</a:t>
              </a:r>
            </a:p>
          </p:txBody>
        </p:sp>
      </p:grpSp>
      <p:sp>
        <p:nvSpPr>
          <p:cNvPr id="13" name="TextBox 12">
            <a:extLst>
              <a:ext uri="{FF2B5EF4-FFF2-40B4-BE49-F238E27FC236}">
                <a16:creationId xmlns:a16="http://schemas.microsoft.com/office/drawing/2014/main" id="{C685F0E4-6A97-5544-9FB4-AB84EF18708E}"/>
              </a:ext>
            </a:extLst>
          </p:cNvPr>
          <p:cNvSpPr txBox="1"/>
          <p:nvPr/>
        </p:nvSpPr>
        <p:spPr>
          <a:xfrm>
            <a:off x="9304427" y="6041082"/>
            <a:ext cx="1927579" cy="369332"/>
          </a:xfrm>
          <a:prstGeom prst="rect">
            <a:avLst/>
          </a:prstGeom>
          <a:noFill/>
        </p:spPr>
        <p:txBody>
          <a:bodyPr wrap="none" rtlCol="0">
            <a:spAutoFit/>
          </a:bodyPr>
          <a:lstStyle/>
          <a:p>
            <a:r>
              <a:rPr lang="en-US" dirty="0"/>
              <a:t>(</a:t>
            </a:r>
            <a:r>
              <a:rPr lang="en-US" dirty="0" err="1"/>
              <a:t>Knupp</a:t>
            </a:r>
            <a:r>
              <a:rPr lang="en-US" dirty="0"/>
              <a:t>, 2005, JAS)</a:t>
            </a:r>
          </a:p>
        </p:txBody>
      </p:sp>
      <p:sp>
        <p:nvSpPr>
          <p:cNvPr id="15" name="Slide Number Placeholder 14">
            <a:extLst>
              <a:ext uri="{FF2B5EF4-FFF2-40B4-BE49-F238E27FC236}">
                <a16:creationId xmlns:a16="http://schemas.microsoft.com/office/drawing/2014/main" id="{E42115D2-5D1A-E447-B31D-F12D4C58776D}"/>
              </a:ext>
            </a:extLst>
          </p:cNvPr>
          <p:cNvSpPr>
            <a:spLocks noGrp="1"/>
          </p:cNvSpPr>
          <p:nvPr>
            <p:ph type="sldNum" sz="quarter" idx="12"/>
          </p:nvPr>
        </p:nvSpPr>
        <p:spPr/>
        <p:txBody>
          <a:bodyPr/>
          <a:lstStyle/>
          <a:p>
            <a:fld id="{EC42D0B6-2745-CB42-BE97-07C946EEB8B9}" type="slidenum">
              <a:rPr lang="en-US" smtClean="0"/>
              <a:t>9</a:t>
            </a:fld>
            <a:endParaRPr lang="en-US"/>
          </a:p>
        </p:txBody>
      </p:sp>
      <p:pic>
        <p:nvPicPr>
          <p:cNvPr id="17" name="Audio Recording Oct 26, 2022 at 11:11:58 AM" descr="Audio Recording Oct 26, 2022 at 11:11:58 AM">
            <a:hlinkClick r:id="" action="ppaction://media"/>
            <a:extLst>
              <a:ext uri="{FF2B5EF4-FFF2-40B4-BE49-F238E27FC236}">
                <a16:creationId xmlns:a16="http://schemas.microsoft.com/office/drawing/2014/main" id="{75C91CE1-E332-B944-A23D-8EBD4F6FB7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6416" y="256715"/>
            <a:ext cx="812800" cy="812800"/>
          </a:xfrm>
          <a:prstGeom prst="rect">
            <a:avLst/>
          </a:prstGeom>
        </p:spPr>
      </p:pic>
    </p:spTree>
    <p:extLst>
      <p:ext uri="{BB962C8B-B14F-4D97-AF65-F5344CB8AC3E}">
        <p14:creationId xmlns:p14="http://schemas.microsoft.com/office/powerpoint/2010/main" val="382692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8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6497</TotalTime>
  <Words>2194</Words>
  <Application>Microsoft Macintosh PowerPoint</Application>
  <PresentationFormat>Widescreen</PresentationFormat>
  <Paragraphs>243</Paragraphs>
  <Slides>26</Slides>
  <Notes>4</Notes>
  <HiddenSlides>0</HiddenSlides>
  <MMClips>24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BreveText</vt:lpstr>
      <vt:lpstr>Arial</vt:lpstr>
      <vt:lpstr>Calibri</vt:lpstr>
      <vt:lpstr>Calibri Light</vt:lpstr>
      <vt:lpstr>Cambria Math</vt:lpstr>
      <vt:lpstr>Courier New</vt:lpstr>
      <vt:lpstr>Perpetua</vt:lpstr>
      <vt:lpstr>Wingdings</vt:lpstr>
      <vt:lpstr>Wingdings 2</vt:lpstr>
      <vt:lpstr>Office Theme</vt:lpstr>
      <vt:lpstr>Atmospheric Gravity Waves, and how do we observe them? – Part I</vt:lpstr>
      <vt:lpstr>PowerPoint Presentation</vt:lpstr>
      <vt:lpstr>Outlines</vt:lpstr>
      <vt:lpstr>1. What are gravity waves?</vt:lpstr>
      <vt:lpstr>PowerPoint Presentation</vt:lpstr>
      <vt:lpstr>PowerPoint Presentation</vt:lpstr>
      <vt:lpstr>2. Why are gravity waves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Gravity wave propagation is slantwise instead of vertical…</vt:lpstr>
      <vt:lpstr>5. Modeling of gravity wave impact </vt:lpstr>
      <vt:lpstr>What is model parameterization?</vt:lpstr>
      <vt:lpstr>Challenge for gravity wave drag (GWD) parameterization</vt:lpstr>
      <vt:lpstr>PowerPoint Presentation</vt:lpstr>
      <vt:lpstr>In the next class, we will see how we observe atmospheric gravity waves using satellite, radiosonde, etc., in the context of solar eclipse…</vt:lpstr>
      <vt:lpstr>References</vt:lpstr>
      <vt:lpstr>Homework sample questions</vt:lpstr>
      <vt:lpstr>Sample homework answer key</vt:lpstr>
      <vt:lpstr>Sample homework answer key (cont’d)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Gravity Waves, and how do we observe them?</dc:title>
  <dc:creator>Gong, Jie (GSFC-613.0)[UNIVERSITY OF MARYLAND BALTIMORE CO]</dc:creator>
  <cp:lastModifiedBy>Gong, Jie (GSFC-613.0)[UNIVERSITY OF MARYLAND BALTIMORE CO]</cp:lastModifiedBy>
  <cp:revision>139</cp:revision>
  <dcterms:created xsi:type="dcterms:W3CDTF">2022-08-12T15:15:51Z</dcterms:created>
  <dcterms:modified xsi:type="dcterms:W3CDTF">2022-10-26T18:54:27Z</dcterms:modified>
</cp:coreProperties>
</file>